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87" r:id="rId8"/>
    <p:sldId id="264" r:id="rId9"/>
    <p:sldId id="288" r:id="rId10"/>
    <p:sldId id="292" r:id="rId11"/>
    <p:sldId id="289" r:id="rId12"/>
    <p:sldId id="290" r:id="rId13"/>
    <p:sldId id="291" r:id="rId14"/>
    <p:sldId id="293" r:id="rId15"/>
    <p:sldId id="265" r:id="rId16"/>
    <p:sldId id="266" r:id="rId17"/>
    <p:sldId id="267" r:id="rId18"/>
    <p:sldId id="284" r:id="rId19"/>
    <p:sldId id="286" r:id="rId20"/>
    <p:sldId id="285" r:id="rId21"/>
    <p:sldId id="268" r:id="rId22"/>
    <p:sldId id="297" r:id="rId23"/>
    <p:sldId id="301" r:id="rId24"/>
    <p:sldId id="307" r:id="rId25"/>
    <p:sldId id="306" r:id="rId26"/>
    <p:sldId id="308" r:id="rId27"/>
    <p:sldId id="305" r:id="rId28"/>
    <p:sldId id="309" r:id="rId29"/>
    <p:sldId id="302" r:id="rId30"/>
    <p:sldId id="312" r:id="rId31"/>
    <p:sldId id="304" r:id="rId32"/>
    <p:sldId id="310" r:id="rId33"/>
    <p:sldId id="311" r:id="rId34"/>
    <p:sldId id="303" r:id="rId35"/>
    <p:sldId id="298" r:id="rId36"/>
    <p:sldId id="313" r:id="rId37"/>
    <p:sldId id="299" r:id="rId38"/>
    <p:sldId id="317" r:id="rId39"/>
    <p:sldId id="319" r:id="rId40"/>
    <p:sldId id="318" r:id="rId41"/>
    <p:sldId id="316" r:id="rId42"/>
    <p:sldId id="300" r:id="rId43"/>
    <p:sldId id="320" r:id="rId44"/>
    <p:sldId id="321" r:id="rId45"/>
    <p:sldId id="271" r:id="rId46"/>
    <p:sldId id="272" r:id="rId47"/>
    <p:sldId id="275" r:id="rId48"/>
    <p:sldId id="322" r:id="rId49"/>
    <p:sldId id="328" r:id="rId50"/>
    <p:sldId id="323" r:id="rId51"/>
    <p:sldId id="324" r:id="rId52"/>
    <p:sldId id="325" r:id="rId53"/>
    <p:sldId id="279" r:id="rId54"/>
    <p:sldId id="326" r:id="rId55"/>
    <p:sldId id="32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1187">
          <p15:clr>
            <a:srgbClr val="A4A3A4"/>
          </p15:clr>
        </p15:guide>
        <p15:guide id="3" orient="horz" pos="1657">
          <p15:clr>
            <a:srgbClr val="A4A3A4"/>
          </p15:clr>
        </p15:guide>
        <p15:guide id="4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" initials="G" lastIdx="0" clrIdx="0">
    <p:extLst>
      <p:ext uri="{19B8F6BF-5375-455C-9EA6-DF929625EA0E}">
        <p15:presenceInfo xmlns:p15="http://schemas.microsoft.com/office/powerpoint/2012/main" userId="GR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CC8D"/>
    <a:srgbClr val="43CBD7"/>
    <a:srgbClr val="D0CECE"/>
    <a:srgbClr val="FFFFFF"/>
    <a:srgbClr val="EDFA76"/>
    <a:srgbClr val="FCD0ED"/>
    <a:srgbClr val="8FC36F"/>
    <a:srgbClr val="FBB7E4"/>
    <a:srgbClr val="2A3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24"/>
    <p:restoredTop sz="94660"/>
  </p:normalViewPr>
  <p:slideViewPr>
    <p:cSldViewPr snapToGrid="0">
      <p:cViewPr varScale="1">
        <p:scale>
          <a:sx n="79" d="100"/>
          <a:sy n="79" d="100"/>
        </p:scale>
        <p:origin x="108" y="396"/>
      </p:cViewPr>
      <p:guideLst>
        <p:guide orient="horz" pos="2159"/>
        <p:guide orient="horz" pos="1187"/>
        <p:guide orient="horz" pos="16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4FA27B5-0F0F-431C-AE3D-74B1B6F1C8C7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5D878A70-FB77-4F9B-8311-4FBED7F04F1E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2413633" y="837294"/>
            <a:ext cx="7345682" cy="1580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 lang="ko-KR"/>
            </a:pPr>
            <a:r>
              <a:rPr lang="ko-KR" altLang="en-US" sz="6000" b="1" kern="0">
                <a:solidFill>
                  <a:prstClr val="white"/>
                </a:solidFill>
              </a:rPr>
              <a:t>2조</a:t>
            </a:r>
            <a:r>
              <a:rPr lang="en-US" altLang="ko-KR" sz="6000" b="1" kern="0">
                <a:solidFill>
                  <a:prstClr val="white"/>
                </a:solidFill>
                <a:cs typeface="맑은 고딕"/>
              </a:rPr>
              <a:t> </a:t>
            </a:r>
            <a:r>
              <a:rPr lang="en-US" altLang="ko-KR" sz="6000" b="1" kern="0">
                <a:solidFill>
                  <a:srgbClr val="43CBD7"/>
                </a:solidFill>
                <a:cs typeface="맑은 고딕"/>
              </a:rPr>
              <a:t>PRESENTATION</a:t>
            </a:r>
            <a:endParaRPr lang="en-US" altLang="ko-KR" sz="6000" b="1" kern="0">
              <a:solidFill>
                <a:srgbClr val="43CBD7"/>
              </a:solidFill>
            </a:endParaRPr>
          </a:p>
          <a:p>
            <a:pPr algn="ctr" latinLnBrk="0">
              <a:defRPr lang="ko-KR"/>
            </a:pPr>
            <a:r>
              <a:rPr lang="en-US" altLang="ko-KR" sz="3800" b="1" kern="0">
                <a:solidFill>
                  <a:prstClr val="white"/>
                </a:solidFill>
                <a:cs typeface="맑은 고딕"/>
              </a:rPr>
              <a:t>MINI GAME</a:t>
            </a:r>
            <a:r>
              <a:rPr lang="en-US" altLang="ko-KR" sz="3800" b="1" kern="0">
                <a:solidFill>
                  <a:srgbClr val="FFFF00"/>
                </a:solidFill>
                <a:cs typeface="맑은 고딕"/>
              </a:rPr>
              <a:t> </a:t>
            </a:r>
            <a:r>
              <a:rPr lang="en-US" altLang="ko-KR" sz="3800" b="1" kern="0">
                <a:solidFill>
                  <a:srgbClr val="42C7F1"/>
                </a:solidFill>
                <a:cs typeface="맑은 고딕"/>
              </a:rPr>
              <a:t>PROJECT</a:t>
            </a:r>
            <a:endParaRPr lang="en-US" altLang="ko-KR" sz="3800" b="1" kern="0">
              <a:solidFill>
                <a:srgbClr val="42C7F1"/>
              </a:solidFill>
            </a:endParaRPr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4414911" y="3102530"/>
            <a:ext cx="1473200" cy="150266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양쪽 모서리가 둥근 사각형 48"/>
          <p:cNvSpPr/>
          <p:nvPr/>
        </p:nvSpPr>
        <p:spPr>
          <a:xfrm>
            <a:off x="4414911" y="4606805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조호현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8640417" y="3102530"/>
            <a:ext cx="1473200" cy="150266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9C3CB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8640417" y="4597280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함은혜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546946" y="3102530"/>
            <a:ext cx="1473200" cy="150266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1CC8D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6546946" y="4606805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이재승</a:t>
            </a:r>
          </a:p>
        </p:txBody>
      </p:sp>
      <p:sp>
        <p:nvSpPr>
          <p:cNvPr id="2" name="양쪽 모서리가 둥근 사각형 1"/>
          <p:cNvSpPr/>
          <p:nvPr/>
        </p:nvSpPr>
        <p:spPr>
          <a:xfrm>
            <a:off x="2324968" y="3076855"/>
            <a:ext cx="1473200" cy="1502664"/>
          </a:xfrm>
          <a:prstGeom prst="round2SameRect">
            <a:avLst>
              <a:gd name="adj1" fmla="val 16667"/>
              <a:gd name="adj2" fmla="val 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양쪽 모서리가 둥근 사각형 29"/>
          <p:cNvSpPr/>
          <p:nvPr/>
        </p:nvSpPr>
        <p:spPr>
          <a:xfrm>
            <a:off x="2324968" y="4581130"/>
            <a:ext cx="1473200" cy="805349"/>
          </a:xfrm>
          <a:prstGeom prst="round2SameRect">
            <a:avLst>
              <a:gd name="adj1" fmla="val 0"/>
              <a:gd name="adj2" fmla="val 1933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양희수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1156" y="3284096"/>
            <a:ext cx="1305811" cy="130581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99861" y="3428299"/>
            <a:ext cx="1167370" cy="116737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78748" y="3357952"/>
            <a:ext cx="1223178" cy="122317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1189" y="3364008"/>
            <a:ext cx="1215512" cy="1215512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5636554" y="2874237"/>
            <a:ext cx="479425" cy="479425"/>
          </a:xfrm>
          <a:prstGeom prst="ellipse">
            <a:avLst/>
          </a:prstGeom>
          <a:solidFill>
            <a:srgbClr val="43CBD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 lang="ko-KR" altLang="en-US"/>
            </a:pPr>
            <a:r>
              <a:rPr lang="ko-KR" altLang="en-US" sz="1100" b="1">
                <a:solidFill>
                  <a:prstClr val="white"/>
                </a:solidFill>
              </a:rPr>
              <a:t>팀장</a:t>
            </a:r>
          </a:p>
        </p:txBody>
      </p:sp>
      <p:sp>
        <p:nvSpPr>
          <p:cNvPr id="55" name="타원 54"/>
          <p:cNvSpPr/>
          <p:nvPr/>
        </p:nvSpPr>
        <p:spPr>
          <a:xfrm>
            <a:off x="7780433" y="2897492"/>
            <a:ext cx="479425" cy="479425"/>
          </a:xfrm>
          <a:prstGeom prst="ellipse">
            <a:avLst/>
          </a:prstGeom>
          <a:solidFill>
            <a:srgbClr val="A1CC8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 lang="ko-KR" altLang="en-US"/>
            </a:pPr>
            <a:r>
              <a:rPr lang="ko-KR" altLang="en-US" sz="1100" b="1">
                <a:solidFill>
                  <a:prstClr val="white"/>
                </a:solidFill>
              </a:rPr>
              <a:t>발표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773220" y="2452200"/>
            <a:ext cx="962220" cy="366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60" name="TextBox 59"/>
          <p:cNvSpPr txBox="1"/>
          <p:nvPr/>
        </p:nvSpPr>
        <p:spPr>
          <a:xfrm>
            <a:off x="10683554" y="2423043"/>
            <a:ext cx="2235459" cy="36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57" y="1317624"/>
            <a:ext cx="8056750" cy="49612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41" y="1317624"/>
            <a:ext cx="8058565" cy="49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88" y="1317623"/>
            <a:ext cx="8014737" cy="4935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07" y="1305181"/>
            <a:ext cx="8075066" cy="49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0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03" y="1317624"/>
            <a:ext cx="8063956" cy="49612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87" y="1317624"/>
            <a:ext cx="8065771" cy="49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0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57" y="1317624"/>
            <a:ext cx="8061581" cy="49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705224" y="2828500"/>
            <a:ext cx="8288980" cy="2158515"/>
          </a:xfrm>
          <a:prstGeom prst="rect">
            <a:avLst/>
          </a:prstGeom>
          <a:solidFill>
            <a:schemeClr val="bg1">
              <a:lumMod val="95000"/>
            </a:schemeClr>
          </a:solidFill>
          <a:ln w="41275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05224" y="1311300"/>
            <a:ext cx="4514648" cy="11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커뮤니티 게시판을 통한 회원들간의 소통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게임마다 남기는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한줄평으로</a:t>
            </a:r>
            <a:r>
              <a:rPr lang="ko-KR" altLang="en-US" b="1" dirty="0" smtClean="0">
                <a:solidFill>
                  <a:schemeClr val="bg1"/>
                </a:solidFill>
              </a:rPr>
              <a:t> 게임 평가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QNA</a:t>
            </a:r>
            <a:r>
              <a:rPr lang="en-US" altLang="ko-KR" b="1" dirty="0">
                <a:solidFill>
                  <a:schemeClr val="bg1"/>
                </a:solidFill>
              </a:rPr>
              <a:t>, FAQ</a:t>
            </a:r>
            <a:r>
              <a:rPr lang="ko-KR" altLang="en-US" b="1" dirty="0">
                <a:solidFill>
                  <a:schemeClr val="bg1"/>
                </a:solidFill>
              </a:rPr>
              <a:t>를 통한 회원들과의 </a:t>
            </a:r>
            <a:r>
              <a:rPr lang="ko-KR" altLang="en-US" b="1" dirty="0" smtClean="0">
                <a:solidFill>
                  <a:schemeClr val="bg1"/>
                </a:solidFill>
              </a:rPr>
              <a:t>소통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회원가입으로 운영되는 회원제도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39" y="3100845"/>
            <a:ext cx="1613822" cy="1613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29" y="3127027"/>
            <a:ext cx="1612800" cy="161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296" y="3101867"/>
            <a:ext cx="1612800" cy="16128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96" y="3127027"/>
            <a:ext cx="1612800" cy="16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9522" y="116632"/>
            <a:ext cx="4592956" cy="64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 lang="ko-KR"/>
            </a:pPr>
            <a:r>
              <a:rPr lang="ko-KR" altLang="en-US" sz="3600" b="1" kern="0">
                <a:solidFill>
                  <a:prstClr val="white"/>
                </a:solidFill>
              </a:rPr>
              <a:t>2조 </a:t>
            </a:r>
            <a:r>
              <a:rPr lang="en-US" altLang="ko-KR" sz="3600" b="1" kern="0">
                <a:solidFill>
                  <a:srgbClr val="43CBD7"/>
                </a:solidFill>
                <a:cs typeface="맑은 고딕"/>
              </a:rPr>
              <a:t>PRESENTATION</a:t>
            </a:r>
            <a:endParaRPr lang="en-US" altLang="ko-KR" sz="3600" b="1" kern="0">
              <a:solidFill>
                <a:srgbClr val="43CBD7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2631" y="2951177"/>
            <a:ext cx="2136091" cy="95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개요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프로젝트 주제 선정 계기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진행 계획</a:t>
            </a:r>
          </a:p>
        </p:txBody>
      </p:sp>
      <p:sp>
        <p:nvSpPr>
          <p:cNvPr id="20" name="Freeform 6"/>
          <p:cNvSpPr/>
          <p:nvPr/>
        </p:nvSpPr>
        <p:spPr>
          <a:xfrm>
            <a:off x="6662630" y="2447048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11"/>
          <p:cNvSpPr>
            <a:spLocks noEditPoints="1"/>
          </p:cNvSpPr>
          <p:nvPr/>
        </p:nvSpPr>
        <p:spPr>
          <a:xfrm>
            <a:off x="4791533" y="2388599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/>
          <p:cNvSpPr>
            <a:spLocks noEditPoints="1"/>
          </p:cNvSpPr>
          <p:nvPr/>
        </p:nvSpPr>
        <p:spPr>
          <a:xfrm>
            <a:off x="2631671" y="2468481"/>
            <a:ext cx="240547" cy="40458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70616" y="2952689"/>
            <a:ext cx="1747316" cy="67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상세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첫 기획안 및 초안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46460" y="2954202"/>
            <a:ext cx="1747316" cy="949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시연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122392" y="2952754"/>
            <a:ext cx="2204128" cy="95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진행 프로세스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2636" y="2131803"/>
            <a:ext cx="718551" cy="71855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4799" y="838200"/>
            <a:ext cx="11544300" cy="6019800"/>
          </a:xfrm>
          <a:prstGeom prst="rect">
            <a:avLst/>
          </a:pr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76398" y="2242185"/>
            <a:ext cx="2409826" cy="237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0" b="1">
                <a:solidFill>
                  <a:schemeClr val="bg1"/>
                </a:solidFill>
              </a:rPr>
              <a:t>02</a:t>
            </a:r>
          </a:p>
        </p:txBody>
      </p:sp>
      <p:cxnSp>
        <p:nvCxnSpPr>
          <p:cNvPr id="35" name="직선 연결선 34"/>
          <p:cNvCxnSpPr/>
          <p:nvPr/>
        </p:nvCxnSpPr>
        <p:spPr>
          <a:xfrm rot="16200000" flipH="1">
            <a:off x="2652712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43425" y="2470785"/>
            <a:ext cx="3333750" cy="19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프로젝트 상세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6205537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39124" y="1914525"/>
            <a:ext cx="3495676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191499" y="2317432"/>
            <a:ext cx="3581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2000" b="1" dirty="0" smtClean="0">
                <a:solidFill>
                  <a:schemeClr val="bg1"/>
                </a:solidFill>
              </a:rPr>
              <a:t>2-1</a:t>
            </a:r>
            <a:r>
              <a:rPr lang="ko-KR" altLang="en-US" sz="2000" b="1" dirty="0">
                <a:solidFill>
                  <a:schemeClr val="bg1"/>
                </a:solidFill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</a:rPr>
              <a:t>ERD</a:t>
            </a:r>
          </a:p>
          <a:p>
            <a:pPr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2000" b="1" dirty="0" smtClean="0">
                <a:solidFill>
                  <a:schemeClr val="bg1"/>
                </a:solidFill>
              </a:rPr>
              <a:t>2-2.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페이지 구조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2000" b="1" dirty="0" smtClean="0">
                <a:solidFill>
                  <a:schemeClr val="bg1"/>
                </a:solidFill>
              </a:rPr>
              <a:t>2-3. </a:t>
            </a:r>
            <a:r>
              <a:rPr lang="ko-KR" altLang="en-US" sz="2000" b="1" dirty="0">
                <a:solidFill>
                  <a:schemeClr val="bg1"/>
                </a:solidFill>
              </a:rPr>
              <a:t>기능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3"/>
            <a:ext cx="363854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43CBD7"/>
                </a:solidFill>
              </a:rPr>
              <a:t>2-1. </a:t>
            </a:r>
            <a:r>
              <a:rPr lang="en-US" altLang="ko-KR" sz="2000" b="1" dirty="0">
                <a:solidFill>
                  <a:srgbClr val="43CBD7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/>
              <a:t> </a:t>
            </a:r>
            <a:endParaRPr lang="ko-KR" altLang="en-US" sz="2100" dirty="0"/>
          </a:p>
          <a:p>
            <a:pPr>
              <a:defRPr lang="ko-KR" altLang="en-US"/>
            </a:pPr>
            <a:r>
              <a:rPr lang="ko-KR" altLang="en-US" sz="2100" b="1" dirty="0">
                <a:solidFill>
                  <a:schemeClr val="bg2">
                    <a:lumMod val="90000"/>
                  </a:schemeClr>
                </a:solidFill>
              </a:rPr>
              <a:t>2-2. </a:t>
            </a:r>
            <a:r>
              <a:rPr lang="ko-KR" altLang="en-US" sz="2100" b="1" dirty="0" err="1">
                <a:solidFill>
                  <a:schemeClr val="bg2">
                    <a:lumMod val="90000"/>
                  </a:schemeClr>
                </a:solidFill>
              </a:rPr>
              <a:t>유스케이스</a:t>
            </a:r>
            <a:endParaRPr lang="en-US" altLang="ko-KR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chemeClr val="bg2">
                    <a:lumMod val="90000"/>
                  </a:schemeClr>
                </a:solidFill>
              </a:rPr>
              <a:t>2-3. </a:t>
            </a:r>
            <a:r>
              <a:rPr lang="ko-KR" altLang="en-US" sz="2100" b="1" dirty="0" err="1" smtClean="0">
                <a:solidFill>
                  <a:schemeClr val="bg2">
                    <a:lumMod val="90000"/>
                  </a:schemeClr>
                </a:solidFill>
              </a:rPr>
              <a:t>기능설명</a:t>
            </a: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500" b="1" dirty="0" smtClean="0">
                <a:solidFill>
                  <a:schemeClr val="bg1"/>
                </a:solidFill>
              </a:rPr>
              <a:t>ERD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60" y="840492"/>
            <a:ext cx="8637539" cy="6017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구조도 </a:t>
            </a:r>
            <a:r>
              <a:rPr lang="en-US" altLang="ko-KR" sz="3500" b="1">
                <a:solidFill>
                  <a:schemeClr val="bg1"/>
                </a:solidFill>
              </a:rPr>
              <a:t>ERD</a:t>
            </a:r>
            <a:r>
              <a:rPr lang="ko-KR" altLang="en-US" sz="3500" b="1">
                <a:solidFill>
                  <a:schemeClr val="bg1"/>
                </a:solidFill>
              </a:rPr>
              <a:t> 유스케이스 등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" y="2610651"/>
            <a:ext cx="12177720" cy="23523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8" y="4983207"/>
            <a:ext cx="12196767" cy="19456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2192005" cy="2590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구조도 </a:t>
            </a:r>
            <a:r>
              <a:rPr lang="en-US" altLang="ko-KR" sz="3500" b="1">
                <a:solidFill>
                  <a:schemeClr val="bg1"/>
                </a:solidFill>
              </a:rPr>
              <a:t>ERD</a:t>
            </a:r>
            <a:r>
              <a:rPr lang="ko-KR" altLang="en-US" sz="3500" b="1">
                <a:solidFill>
                  <a:schemeClr val="bg1"/>
                </a:solidFill>
              </a:rPr>
              <a:t> 유스케이스 등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" y="2002947"/>
            <a:ext cx="12180837" cy="1990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3993423"/>
            <a:ext cx="12192005" cy="28645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-1"/>
            <a:ext cx="12192005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구조도 </a:t>
            </a:r>
            <a:r>
              <a:rPr lang="en-US" altLang="ko-KR" sz="3500" b="1">
                <a:solidFill>
                  <a:schemeClr val="bg1"/>
                </a:solidFill>
              </a:rPr>
              <a:t>ERD</a:t>
            </a:r>
            <a:r>
              <a:rPr lang="ko-KR" altLang="en-US" sz="3500" b="1">
                <a:solidFill>
                  <a:schemeClr val="bg1"/>
                </a:solidFill>
              </a:rPr>
              <a:t> 유스케이스 등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15239"/>
            <a:ext cx="12192005" cy="22280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" y="4052852"/>
            <a:ext cx="12180837" cy="28051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" y="2243328"/>
            <a:ext cx="12180837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9522" y="116632"/>
            <a:ext cx="4592956" cy="64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 lang="ko-KR"/>
            </a:pPr>
            <a:r>
              <a:rPr lang="ko-KR" altLang="en-US" sz="3600" b="1" kern="0">
                <a:solidFill>
                  <a:prstClr val="white"/>
                </a:solidFill>
              </a:rPr>
              <a:t>2조 </a:t>
            </a:r>
            <a:r>
              <a:rPr lang="en-US" altLang="ko-KR" sz="3600" b="1" kern="0">
                <a:solidFill>
                  <a:srgbClr val="43CBD7"/>
                </a:solidFill>
                <a:cs typeface="맑은 고딕"/>
              </a:rPr>
              <a:t>PRESENTATION</a:t>
            </a:r>
            <a:endParaRPr lang="ko-KR" altLang="en-US" sz="3600" b="1" kern="0">
              <a:solidFill>
                <a:srgbClr val="43CBD7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2700000">
            <a:off x="1752600" y="2171700"/>
            <a:ext cx="2184400" cy="2184400"/>
          </a:xfrm>
          <a:prstGeom prst="roundRect">
            <a:avLst>
              <a:gd name="adj" fmla="val 10272"/>
            </a:avLst>
          </a:prstGeom>
          <a:solidFill>
            <a:srgbClr val="43CBD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3600000">
            <a:off x="3873500" y="2224332"/>
            <a:ext cx="2184400" cy="2184400"/>
          </a:xfrm>
          <a:prstGeom prst="roundRect">
            <a:avLst>
              <a:gd name="adj" fmla="val 10272"/>
            </a:avLst>
          </a:prstGeom>
          <a:solidFill>
            <a:schemeClr val="tx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800000">
            <a:off x="5892800" y="2224332"/>
            <a:ext cx="2184400" cy="2184400"/>
          </a:xfrm>
          <a:prstGeom prst="roundRect">
            <a:avLst>
              <a:gd name="adj" fmla="val 10272"/>
            </a:avLst>
          </a:prstGeom>
          <a:solidFill>
            <a:schemeClr val="tx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rot="2700000">
            <a:off x="8128000" y="2171701"/>
            <a:ext cx="2184400" cy="2184400"/>
          </a:xfrm>
          <a:prstGeom prst="roundRect">
            <a:avLst>
              <a:gd name="adj" fmla="val 10272"/>
            </a:avLst>
          </a:prstGeom>
          <a:solidFill>
            <a:srgbClr val="43CBD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2631" y="2951177"/>
            <a:ext cx="2136091" cy="95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개요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프로젝트 주제 선정 계기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진행 계획</a:t>
            </a:r>
          </a:p>
        </p:txBody>
      </p:sp>
      <p:sp>
        <p:nvSpPr>
          <p:cNvPr id="20" name="Freeform 6"/>
          <p:cNvSpPr/>
          <p:nvPr/>
        </p:nvSpPr>
        <p:spPr>
          <a:xfrm>
            <a:off x="6662630" y="2447048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11"/>
          <p:cNvSpPr>
            <a:spLocks noEditPoints="1"/>
          </p:cNvSpPr>
          <p:nvPr/>
        </p:nvSpPr>
        <p:spPr>
          <a:xfrm>
            <a:off x="4791533" y="2388599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/>
          <p:cNvSpPr>
            <a:spLocks noEditPoints="1"/>
          </p:cNvSpPr>
          <p:nvPr/>
        </p:nvSpPr>
        <p:spPr>
          <a:xfrm>
            <a:off x="2631671" y="2468481"/>
            <a:ext cx="240547" cy="40458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69467" y="4939466"/>
            <a:ext cx="222653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>
                <a:solidFill>
                  <a:schemeClr val="tx1"/>
                </a:solidFill>
              </a:rPr>
              <a:t> 02 프로젝트 상세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 smtClean="0">
                <a:solidFill>
                  <a:schemeClr val="tx1"/>
                </a:solidFill>
              </a:rPr>
              <a:t>2-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</a:rPr>
              <a:t>. </a:t>
            </a:r>
            <a:r>
              <a:rPr lang="en-US" altLang="ko-KR" sz="1200" dirty="0"/>
              <a:t>ERD</a:t>
            </a:r>
            <a:endParaRPr lang="ko-KR" altLang="en-US" sz="1200" dirty="0"/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 smtClean="0">
                <a:solidFill>
                  <a:schemeClr val="tx1"/>
                </a:solidFill>
              </a:rPr>
              <a:t>2-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smtClean="0"/>
              <a:t>. </a:t>
            </a:r>
            <a:r>
              <a:rPr lang="ko-KR" altLang="en-US" sz="1200" dirty="0" smtClean="0"/>
              <a:t>페이지 구조</a:t>
            </a:r>
            <a:endParaRPr lang="en-US" altLang="ko-KR" sz="1200" dirty="0" smtClean="0"/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 smtClean="0">
                <a:solidFill>
                  <a:schemeClr val="tx1"/>
                </a:solidFill>
              </a:rPr>
              <a:t>2-</a:t>
            </a:r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r>
              <a:rPr lang="ko-KR" altLang="en-US" sz="1200" dirty="0" smtClean="0"/>
              <a:t>. 기능 설명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0" y="4920415"/>
            <a:ext cx="222653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>
                <a:solidFill>
                  <a:schemeClr val="tx1"/>
                </a:solidFill>
              </a:rPr>
              <a:t>03 프로젝트</a:t>
            </a:r>
            <a:r>
              <a:rPr lang="ko-KR" altLang="en-US" sz="1400" b="1" dirty="0">
                <a:solidFill>
                  <a:prstClr val="white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시연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/>
                </a:solidFill>
              </a:rPr>
              <a:t>3-1. 프로젝트 시연 </a:t>
            </a:r>
            <a:r>
              <a:rPr lang="ko-KR" altLang="en-US" sz="1200" dirty="0" smtClean="0"/>
              <a:t>모습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95646" y="4910889"/>
            <a:ext cx="210775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04 피드백 및 향후 발전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/>
                </a:solidFill>
              </a:rPr>
              <a:t>4-1. </a:t>
            </a:r>
            <a:r>
              <a:rPr lang="ko-KR" altLang="en-US" sz="1200" dirty="0" smtClean="0">
                <a:solidFill>
                  <a:schemeClr val="tx1"/>
                </a:solidFill>
              </a:rPr>
              <a:t>개발 일정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/>
                </a:solidFill>
              </a:rPr>
              <a:t>4-2. 향후 발전 및 </a:t>
            </a:r>
            <a:r>
              <a:rPr lang="ko-KR" altLang="en-US" sz="1200" dirty="0" smtClean="0">
                <a:solidFill>
                  <a:schemeClr val="tx1"/>
                </a:solidFill>
              </a:rPr>
              <a:t>피드백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 smtClean="0"/>
              <a:t>4-3. </a:t>
            </a:r>
            <a:r>
              <a:rPr lang="ko-KR" altLang="en-US" sz="1200" dirty="0" smtClean="0"/>
              <a:t>프로젝트 소감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70616" y="2952689"/>
            <a:ext cx="1747316" cy="67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상세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첫 기획안 및 초안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46460" y="2954202"/>
            <a:ext cx="1747316" cy="949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시연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122392" y="2952754"/>
            <a:ext cx="2204128" cy="95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피드백 및 향후 발전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향후 업데이트 계획 및 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피드백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560034" y="4977564"/>
            <a:ext cx="2226533" cy="150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schemeClr val="tx1"/>
                </a:solidFill>
              </a:rPr>
              <a:t> 01 프로젝트 개요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1-1. 프로젝트 주제를 미니게임으로 선정하게 된 계기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1-2. 프로젝트 계획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schemeClr val="tx1"/>
                </a:solidFill>
              </a:rPr>
              <a:t>1-3. 기획 의도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2636" y="2131803"/>
            <a:ext cx="718551" cy="718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구조도 </a:t>
            </a:r>
            <a:r>
              <a:rPr lang="en-US" altLang="ko-KR" sz="3500" b="1">
                <a:solidFill>
                  <a:schemeClr val="bg1"/>
                </a:solidFill>
              </a:rPr>
              <a:t>ERD</a:t>
            </a:r>
            <a:r>
              <a:rPr lang="ko-KR" altLang="en-US" sz="3500" b="1">
                <a:solidFill>
                  <a:schemeClr val="bg1"/>
                </a:solidFill>
              </a:rPr>
              <a:t> 유스케이스 등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" y="3086818"/>
            <a:ext cx="12180837" cy="299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80922"/>
            <a:ext cx="12192005" cy="27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smtClean="0">
                <a:solidFill>
                  <a:schemeClr val="bg1"/>
                </a:solidFill>
              </a:rPr>
              <a:t>페이지 구조</a:t>
            </a:r>
            <a:endParaRPr lang="en-US" altLang="ko-KR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/>
              <a:t> </a:t>
            </a:r>
            <a:endParaRPr lang="ko-KR" altLang="en-US" sz="2100" dirty="0"/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2-2. </a:t>
            </a:r>
            <a:r>
              <a:rPr lang="ko-KR" altLang="en-US" sz="2100" b="1" smtClean="0">
                <a:solidFill>
                  <a:srgbClr val="43CBD7"/>
                </a:solidFill>
              </a:rPr>
              <a:t>페이지 구조</a:t>
            </a:r>
            <a:endParaRPr lang="en-US" altLang="ko-KR" sz="2100" b="1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chemeClr val="bg2">
                    <a:lumMod val="90000"/>
                  </a:schemeClr>
                </a:solidFill>
              </a:rPr>
              <a:t>2-3. </a:t>
            </a:r>
            <a:r>
              <a:rPr lang="ko-KR" altLang="en-US" sz="2100" b="1" dirty="0" err="1" smtClean="0">
                <a:solidFill>
                  <a:schemeClr val="bg2">
                    <a:lumMod val="90000"/>
                  </a:schemeClr>
                </a:solidFill>
              </a:rPr>
              <a:t>기능설명</a:t>
            </a: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3" y="886529"/>
            <a:ext cx="7791450" cy="579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75349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로그인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/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회원가입 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2-3-1.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로그인</a:t>
            </a:r>
            <a:r>
              <a:rPr lang="en-US" altLang="ko-KR" sz="1500" b="1" dirty="0" smtClean="0">
                <a:solidFill>
                  <a:srgbClr val="43CBD7"/>
                </a:solidFill>
              </a:rPr>
              <a:t>/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회원가입 페이지</a:t>
            </a:r>
            <a:endParaRPr lang="en-US" altLang="ko-KR" sz="15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2-3-2.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메인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2-3-3.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2-3-4.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게임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2-3-5. </a:t>
            </a:r>
            <a:r>
              <a:rPr lang="ko-KR" altLang="en-US" sz="1500" b="1" dirty="0" err="1" smtClean="0">
                <a:solidFill>
                  <a:srgbClr val="D0CECE"/>
                </a:solidFill>
              </a:rPr>
              <a:t>마이페이지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2-3-6. QNA, FAQ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ko-KR" altLang="en-US" sz="1500" b="1" dirty="0">
              <a:solidFill>
                <a:srgbClr val="D0CEC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8573" y="5838173"/>
            <a:ext cx="339036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주소 창에 들어가면 보이는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로그인 </a:t>
            </a:r>
            <a:r>
              <a:rPr lang="en-US" altLang="ko-KR" dirty="0" smtClean="0">
                <a:solidFill>
                  <a:schemeClr val="bg1"/>
                </a:solidFill>
              </a:rPr>
              <a:t>X)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70655" y="1230509"/>
            <a:ext cx="3277055" cy="3231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버튼 클릭 시 회원가입 창으로 변경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60" y="1668076"/>
            <a:ext cx="7888339" cy="3981146"/>
          </a:xfrm>
          <a:prstGeom prst="rect">
            <a:avLst/>
          </a:prstGeom>
        </p:spPr>
      </p:pic>
      <p:cxnSp>
        <p:nvCxnSpPr>
          <p:cNvPr id="13" name="구부러진 연결선 12"/>
          <p:cNvCxnSpPr>
            <a:stCxn id="17" idx="1"/>
          </p:cNvCxnSpPr>
          <p:nvPr/>
        </p:nvCxnSpPr>
        <p:spPr>
          <a:xfrm rot="10800000" flipV="1">
            <a:off x="7815533" y="1392091"/>
            <a:ext cx="555123" cy="824897"/>
          </a:xfrm>
          <a:prstGeom prst="curved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>
                <a:solidFill>
                  <a:schemeClr val="bg1"/>
                </a:solidFill>
              </a:rPr>
              <a:t>로그인 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8" y="861282"/>
            <a:ext cx="3124921" cy="55944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00" y="861281"/>
            <a:ext cx="3124800" cy="55944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0195" y="3992120"/>
            <a:ext cx="302373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아이디가 존재하지 않을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뜨는 </a:t>
            </a:r>
            <a:r>
              <a:rPr lang="ko-KR" altLang="en-US" dirty="0" err="1" smtClean="0">
                <a:solidFill>
                  <a:schemeClr val="bg1"/>
                </a:solidFill>
              </a:rPr>
              <a:t>메세지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8399" y="861281"/>
            <a:ext cx="25469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창 사이즈 </a:t>
            </a:r>
            <a:r>
              <a:rPr lang="en-US" altLang="ko-KR" dirty="0" smtClean="0">
                <a:solidFill>
                  <a:schemeClr val="bg1"/>
                </a:solidFill>
              </a:rPr>
              <a:t>500px </a:t>
            </a:r>
            <a:r>
              <a:rPr lang="ko-KR" altLang="en-US" dirty="0" smtClean="0">
                <a:solidFill>
                  <a:schemeClr val="bg1"/>
                </a:solidFill>
              </a:rPr>
              <a:t>일 때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43298" y="1043796"/>
            <a:ext cx="1295101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385349" y="1043796"/>
            <a:ext cx="1180681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57694" y="2798304"/>
            <a:ext cx="317136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비밀번호가 일치하지 않을 시 뜨는 </a:t>
            </a:r>
            <a:r>
              <a:rPr lang="ko-KR" altLang="en-US" dirty="0" err="1" smtClean="0">
                <a:solidFill>
                  <a:schemeClr val="bg1"/>
                </a:solidFill>
              </a:rPr>
              <a:t>메세지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" name="구부러진 연결선 2"/>
          <p:cNvCxnSpPr/>
          <p:nvPr/>
        </p:nvCxnSpPr>
        <p:spPr>
          <a:xfrm>
            <a:off x="7143379" y="3449632"/>
            <a:ext cx="1733316" cy="542488"/>
          </a:xfrm>
          <a:prstGeom prst="curvedConnector3">
            <a:avLst>
              <a:gd name="adj1" fmla="val 5597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/>
          <p:nvPr/>
        </p:nvCxnSpPr>
        <p:spPr>
          <a:xfrm rot="10800000">
            <a:off x="3420193" y="3562966"/>
            <a:ext cx="1255325" cy="429154"/>
          </a:xfrm>
          <a:prstGeom prst="curvedConnector3">
            <a:avLst>
              <a:gd name="adj1" fmla="val 37631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9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회원가입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43139" y="5156518"/>
            <a:ext cx="143523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회원가입 창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" name="구부러진 연결선 9"/>
          <p:cNvCxnSpPr/>
          <p:nvPr/>
        </p:nvCxnSpPr>
        <p:spPr>
          <a:xfrm rot="10800000">
            <a:off x="3420193" y="3562966"/>
            <a:ext cx="1255325" cy="429154"/>
          </a:xfrm>
          <a:prstGeom prst="curvedConnector3">
            <a:avLst>
              <a:gd name="adj1" fmla="val 37631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31" y="1664603"/>
            <a:ext cx="6049094" cy="3321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5" y="1664603"/>
            <a:ext cx="5809226" cy="33210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31041" y="5156518"/>
            <a:ext cx="330097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회원가입 이메일 인증 요청 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회원가입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" y="1214334"/>
            <a:ext cx="6020290" cy="3849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8" y="1214334"/>
            <a:ext cx="6160542" cy="38301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474017" y="5220579"/>
            <a:ext cx="324396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회원가입 이메일 인증 </a:t>
            </a:r>
            <a:r>
              <a:rPr lang="ko-KR" altLang="en-US" dirty="0" err="1" smtClean="0">
                <a:solidFill>
                  <a:schemeClr val="bg1"/>
                </a:solidFill>
              </a:rPr>
              <a:t>요청시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4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75349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메인 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2-3-1.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로그인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/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회원가입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2-3-2.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메인 페이지</a:t>
            </a:r>
            <a:endParaRPr lang="en-US" altLang="ko-KR" sz="15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2-3-3.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2-3-4.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게임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2-3-5.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마이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2-3-6. QNA, FAQ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ko-KR" altLang="en-US" sz="1500" b="1" dirty="0">
              <a:solidFill>
                <a:srgbClr val="D0CEC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96410" y="2967335"/>
            <a:ext cx="264067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주소 창에 들어가면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보이는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로그인 </a:t>
            </a:r>
            <a:r>
              <a:rPr lang="en-US" altLang="ko-KR" dirty="0" smtClean="0">
                <a:solidFill>
                  <a:schemeClr val="bg1"/>
                </a:solidFill>
              </a:rPr>
              <a:t>O)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30" y="917575"/>
            <a:ext cx="5590099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메인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98" y="861283"/>
            <a:ext cx="1084770" cy="58010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1" y="861283"/>
            <a:ext cx="1060485" cy="58010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55759" y="871689"/>
            <a:ext cx="255651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창 사이즈 </a:t>
            </a:r>
            <a:r>
              <a:rPr lang="en-US" altLang="ko-KR" dirty="0">
                <a:solidFill>
                  <a:schemeClr val="bg1"/>
                </a:solidFill>
              </a:rPr>
              <a:t>500px </a:t>
            </a:r>
            <a:r>
              <a:rPr lang="ko-KR" altLang="en-US" dirty="0">
                <a:solidFill>
                  <a:schemeClr val="bg1"/>
                </a:solidFill>
              </a:rPr>
              <a:t>일 </a:t>
            </a:r>
            <a:r>
              <a:rPr lang="ko-KR" altLang="en-US" dirty="0" smtClean="0">
                <a:solidFill>
                  <a:schemeClr val="bg1"/>
                </a:solidFill>
              </a:rPr>
              <a:t>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햄버거 버튼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45" y="861283"/>
            <a:ext cx="3531030" cy="3354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07564" y="1975991"/>
            <a:ext cx="234814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햄버거 버튼 클릭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확대 창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45" y="4769617"/>
            <a:ext cx="6238736" cy="6789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31308" y="5575975"/>
            <a:ext cx="241860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Account </a:t>
            </a:r>
            <a:r>
              <a:rPr lang="ko-KR" altLang="en-US" dirty="0" smtClean="0">
                <a:solidFill>
                  <a:schemeClr val="bg1"/>
                </a:solidFill>
              </a:rPr>
              <a:t>메뉴 </a:t>
            </a:r>
            <a:r>
              <a:rPr lang="ko-KR" altLang="en-US" dirty="0" err="1" smtClean="0">
                <a:solidFill>
                  <a:schemeClr val="bg1"/>
                </a:solidFill>
              </a:rPr>
              <a:t>호버</a:t>
            </a:r>
            <a:r>
              <a:rPr lang="ko-KR" altLang="en-US" dirty="0" smtClean="0">
                <a:solidFill>
                  <a:schemeClr val="bg1"/>
                </a:solidFill>
              </a:rPr>
              <a:t>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로그아웃 가능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2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753499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2-3-1.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로그인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/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회원가입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2-3-2.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메인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</a:t>
            </a:r>
            <a:r>
              <a:rPr lang="en-US" altLang="ko-KR" sz="1500" b="1" dirty="0" smtClean="0">
                <a:solidFill>
                  <a:srgbClr val="43CBD7"/>
                </a:solidFill>
              </a:rPr>
              <a:t>2-3-3.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2-3-4.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게임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2-3-5.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마이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2-3-6. QNA, FAQ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ko-KR" altLang="en-US" sz="1500" b="1" dirty="0">
              <a:solidFill>
                <a:srgbClr val="D0CEC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4436" y="3018088"/>
            <a:ext cx="26406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커뮤니티 창에 들어가면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보이는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페이지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986634"/>
            <a:ext cx="5649493" cy="48103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34193" y="1317623"/>
            <a:ext cx="264067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현재 </a:t>
            </a:r>
            <a:r>
              <a:rPr lang="ko-KR" altLang="en-US" dirty="0" err="1" smtClean="0">
                <a:solidFill>
                  <a:schemeClr val="bg1"/>
                </a:solidFill>
              </a:rPr>
              <a:t>로그인된</a:t>
            </a:r>
            <a:r>
              <a:rPr lang="ko-KR" altLang="en-US" dirty="0" smtClean="0">
                <a:solidFill>
                  <a:schemeClr val="bg1"/>
                </a:solidFill>
              </a:rPr>
              <a:t> 사용자의 이름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11" name="꺾인 연결선 10"/>
          <p:cNvCxnSpPr>
            <a:stCxn id="13" idx="0"/>
          </p:cNvCxnSpPr>
          <p:nvPr/>
        </p:nvCxnSpPr>
        <p:spPr>
          <a:xfrm rot="16200000" flipV="1">
            <a:off x="9989136" y="552229"/>
            <a:ext cx="230695" cy="1300094"/>
          </a:xfrm>
          <a:prstGeom prst="bentConnector2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38137" y="730668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8" y="842432"/>
            <a:ext cx="5697980" cy="3644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9971" y="4598529"/>
            <a:ext cx="37087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글 작성 버튼 클릭 시 이동된 화면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작성자에는 현재 로그인 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사용자 이름 표시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수정 불가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71" y="842431"/>
            <a:ext cx="4414152" cy="2703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57944" y="1659575"/>
            <a:ext cx="163716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글 작성시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게시판에 등록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04" y="3644937"/>
            <a:ext cx="4429960" cy="27041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99510" y="4163599"/>
            <a:ext cx="1637166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번호 클릭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작성된 </a:t>
            </a:r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차례로 보여짐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39502" y="1319065"/>
            <a:ext cx="1034424" cy="27682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01114" y="1396805"/>
            <a:ext cx="5556830" cy="4071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8604200" y="5363643"/>
            <a:ext cx="1895310" cy="7466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7569771" y="6078362"/>
            <a:ext cx="1034424" cy="276821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2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9522" y="116632"/>
            <a:ext cx="4592956" cy="64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 lang="ko-KR"/>
            </a:pPr>
            <a:r>
              <a:rPr lang="ko-KR" altLang="en-US" sz="3600" b="1" kern="0">
                <a:solidFill>
                  <a:prstClr val="white"/>
                </a:solidFill>
              </a:rPr>
              <a:t>2조 </a:t>
            </a:r>
            <a:r>
              <a:rPr lang="en-US" altLang="ko-KR" sz="3600" b="1" kern="0">
                <a:solidFill>
                  <a:srgbClr val="43CBD7"/>
                </a:solidFill>
                <a:cs typeface="맑은 고딕"/>
              </a:rPr>
              <a:t>PRESENTATION</a:t>
            </a:r>
            <a:endParaRPr lang="en-US" altLang="ko-KR" sz="3600" b="1" kern="0">
              <a:solidFill>
                <a:srgbClr val="43CBD7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2631" y="2951177"/>
            <a:ext cx="2136091" cy="95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개요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프로젝트 주제 선정 계기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진행 계획</a:t>
            </a:r>
          </a:p>
        </p:txBody>
      </p:sp>
      <p:sp>
        <p:nvSpPr>
          <p:cNvPr id="20" name="Freeform 6"/>
          <p:cNvSpPr/>
          <p:nvPr/>
        </p:nvSpPr>
        <p:spPr>
          <a:xfrm>
            <a:off x="6662630" y="2447048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11"/>
          <p:cNvSpPr>
            <a:spLocks noEditPoints="1"/>
          </p:cNvSpPr>
          <p:nvPr/>
        </p:nvSpPr>
        <p:spPr>
          <a:xfrm>
            <a:off x="4791533" y="2388599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/>
          <p:cNvSpPr>
            <a:spLocks noEditPoints="1"/>
          </p:cNvSpPr>
          <p:nvPr/>
        </p:nvSpPr>
        <p:spPr>
          <a:xfrm>
            <a:off x="2631671" y="2468481"/>
            <a:ext cx="240547" cy="40458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70616" y="2952689"/>
            <a:ext cx="1747316" cy="67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상세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첫 기획안 및 초안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46460" y="2954202"/>
            <a:ext cx="1747316" cy="949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시연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122392" y="2952754"/>
            <a:ext cx="2204128" cy="95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진행 프로세스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2636" y="2131803"/>
            <a:ext cx="718551" cy="71855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4799" y="838200"/>
            <a:ext cx="11544300" cy="6019800"/>
          </a:xfrm>
          <a:prstGeom prst="rect">
            <a:avLst/>
          </a:pr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76398" y="2242185"/>
            <a:ext cx="2409826" cy="237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0" b="1">
                <a:solidFill>
                  <a:schemeClr val="bg1"/>
                </a:solidFill>
              </a:rPr>
              <a:t>01</a:t>
            </a:r>
          </a:p>
        </p:txBody>
      </p:sp>
      <p:cxnSp>
        <p:nvCxnSpPr>
          <p:cNvPr id="35" name="직선 연결선 34"/>
          <p:cNvCxnSpPr/>
          <p:nvPr/>
        </p:nvCxnSpPr>
        <p:spPr>
          <a:xfrm rot="16200000" flipH="1">
            <a:off x="2652712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43425" y="2470785"/>
            <a:ext cx="3333750" cy="19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프로젝트 개요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6205537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39124" y="1914525"/>
            <a:ext cx="3495676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220074" y="2651760"/>
            <a:ext cx="3581400" cy="1613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</a:rPr>
              <a:t>1-1. 프로젝트 주제 선정 계기</a:t>
            </a:r>
          </a:p>
          <a:p>
            <a:pPr>
              <a:defRPr lang="ko-KR" altLang="en-US"/>
            </a:pPr>
            <a:endParaRPr lang="ko-KR" altLang="en-US" sz="2000" b="1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000" b="1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2000" b="1">
                <a:solidFill>
                  <a:schemeClr val="bg1"/>
                </a:solidFill>
              </a:rPr>
              <a:t>1-3. 기획 의도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38137" y="730668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48867" y="1541629"/>
            <a:ext cx="284937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수정 페이지로 이동</a:t>
            </a:r>
            <a:r>
              <a:rPr lang="en-US" altLang="ko-KR" dirty="0" smtClean="0">
                <a:solidFill>
                  <a:schemeClr val="bg1"/>
                </a:solidFill>
              </a:rPr>
              <a:t>&amp;</a:t>
            </a:r>
            <a:r>
              <a:rPr lang="ko-KR" altLang="en-US" dirty="0" smtClean="0">
                <a:solidFill>
                  <a:schemeClr val="bg1"/>
                </a:solidFill>
              </a:rPr>
              <a:t>삭제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11321" y="5325747"/>
            <a:ext cx="163716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조회수 증가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57" y="2188955"/>
            <a:ext cx="9053297" cy="307210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622830" y="2447442"/>
            <a:ext cx="1738224" cy="66669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8960897" y="1934338"/>
            <a:ext cx="355631" cy="513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0271650" y="4296439"/>
            <a:ext cx="519995" cy="10377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9928097" y="3925019"/>
            <a:ext cx="411902" cy="34505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944690" y="1157288"/>
            <a:ext cx="188971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사용자 이름이 작성자 이름으로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59170" y="3357147"/>
            <a:ext cx="794413" cy="33285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5486400" y="1803619"/>
            <a:ext cx="269976" cy="15535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316528" y="3332376"/>
            <a:ext cx="1152867" cy="33419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8898293" y="3666568"/>
            <a:ext cx="560988" cy="1849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83671" y="5563013"/>
            <a:ext cx="231687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글 등록한 날짜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7" y="861283"/>
            <a:ext cx="6707270" cy="3265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7" y="4250257"/>
            <a:ext cx="9450470" cy="24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8969" y="1438081"/>
            <a:ext cx="464904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글 상세보기 페이지에서 수정 버튼 클릭 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수정 페이지로 이동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내용에는 작성했던 내용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692851" y="1438081"/>
            <a:ext cx="1396733" cy="41067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90218" y="5090449"/>
            <a:ext cx="231128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수정 완료 후 </a:t>
            </a:r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8969" y="2502209"/>
            <a:ext cx="464904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목록 보기 버튼 클릭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커뮤니티 페이지로 이동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04776" y="4382946"/>
            <a:ext cx="1694942" cy="65444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690218" y="5589189"/>
            <a:ext cx="240489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삭제 클릭 시 </a:t>
            </a:r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삭제 후 글 목록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112857" y="1643419"/>
            <a:ext cx="1917671" cy="128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0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76626" y="1053083"/>
            <a:ext cx="331627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댓글 </a:t>
            </a:r>
            <a:r>
              <a:rPr lang="ko-KR" altLang="en-US" dirty="0" err="1" smtClean="0">
                <a:solidFill>
                  <a:schemeClr val="bg1"/>
                </a:solidFill>
              </a:rPr>
              <a:t>작성칸에</a:t>
            </a:r>
            <a:r>
              <a:rPr lang="ko-KR" altLang="en-US" dirty="0" smtClean="0">
                <a:solidFill>
                  <a:schemeClr val="bg1"/>
                </a:solidFill>
              </a:rPr>
              <a:t> 현재 로그인 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사용자의 이름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5328" y="2953991"/>
            <a:ext cx="341538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댓글이 등록되며 동적으로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6625" y="5927028"/>
            <a:ext cx="314216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작성자만 등록한 댓글 옆에 </a:t>
            </a:r>
            <a:r>
              <a:rPr lang="en-US" altLang="ko-KR" dirty="0" smtClean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표시로 삭제 가능 기능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814715"/>
            <a:ext cx="6710054" cy="2914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6" y="3760209"/>
            <a:ext cx="6681351" cy="308916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5667" y="2790867"/>
            <a:ext cx="870016" cy="46991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08924" y="2799979"/>
            <a:ext cx="870016" cy="46991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2222" y="5497172"/>
            <a:ext cx="503831" cy="39564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0" idx="1"/>
          </p:cNvCxnSpPr>
          <p:nvPr/>
        </p:nvCxnSpPr>
        <p:spPr>
          <a:xfrm flipV="1">
            <a:off x="829844" y="1376249"/>
            <a:ext cx="6146782" cy="14059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867741" y="5682061"/>
            <a:ext cx="5108879" cy="4254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55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1394" y="3925219"/>
            <a:ext cx="314216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내가 쓴 글 목록 표시하는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페이지로 이동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8" y="861284"/>
            <a:ext cx="5965398" cy="275814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335825" y="3223778"/>
            <a:ext cx="1530374" cy="395646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91" y="3198818"/>
            <a:ext cx="5873919" cy="345413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4502474" y="3659196"/>
            <a:ext cx="404889" cy="2573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6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38136" y="735857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커뮤니티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2" y="2402387"/>
            <a:ext cx="3968622" cy="2678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924" y="5231938"/>
            <a:ext cx="318591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작성자 클릭 후 검색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검색한 작성자 </a:t>
            </a:r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9" y="777110"/>
            <a:ext cx="3968625" cy="628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36" y="1262033"/>
            <a:ext cx="3915188" cy="616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29979" y="5212538"/>
            <a:ext cx="261375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내용 클릭 후 검색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검색한 내용이 포함된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</a:rPr>
              <a:t>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3872" y="5251340"/>
            <a:ext cx="318591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전체 클릭 후 검색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검색 내용 포함된 전체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36" y="2356014"/>
            <a:ext cx="3915188" cy="2678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" y="1570246"/>
            <a:ext cx="3968625" cy="6675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8" y="1570244"/>
            <a:ext cx="3792041" cy="6675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20" y="2380688"/>
            <a:ext cx="3792040" cy="13865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38" y="785407"/>
            <a:ext cx="3805122" cy="6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-8626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게임 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2-3-1.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로그인 페이지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/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회원가입 </a:t>
            </a:r>
            <a:r>
              <a:rPr lang="ko-KR" altLang="en-US" sz="1500" b="1" dirty="0">
                <a:solidFill>
                  <a:srgbClr val="D0CECE"/>
                </a:solidFill>
              </a:rPr>
              <a:t>페이지</a:t>
            </a:r>
            <a:endParaRPr lang="en-US" altLang="ko-KR" sz="15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2-3-2.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메인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2-3-3.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</a:t>
            </a:r>
            <a:r>
              <a:rPr lang="en-US" altLang="ko-KR" sz="1500" b="1" dirty="0" smtClean="0">
                <a:solidFill>
                  <a:srgbClr val="43CBD7"/>
                </a:solidFill>
              </a:rPr>
              <a:t>2-3-4.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게임 페이지</a:t>
            </a:r>
            <a:endParaRPr lang="en-US" altLang="ko-KR" sz="15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2-3-5.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마이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2-3-6. QNA, FAQ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ko-KR" altLang="en-US" sz="1500" b="1" dirty="0">
              <a:solidFill>
                <a:srgbClr val="D0CEC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747" y="840492"/>
            <a:ext cx="4104172" cy="36360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21" y="2347438"/>
            <a:ext cx="3726502" cy="4106915"/>
          </a:xfrm>
          <a:prstGeom prst="rect">
            <a:avLst/>
          </a:prstGeom>
          <a:ln w="12700">
            <a:solidFill>
              <a:srgbClr val="FBB7E4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772829" y="1071558"/>
            <a:ext cx="3051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원하는 게임을 클릭하시면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게임을 불러올 수 있습니다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177548" y="5731591"/>
            <a:ext cx="1605369" cy="885785"/>
            <a:chOff x="4046743" y="4846520"/>
            <a:chExt cx="2553007" cy="147658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743" y="4846520"/>
              <a:ext cx="1276528" cy="1476581"/>
            </a:xfrm>
            <a:prstGeom prst="rect">
              <a:avLst/>
            </a:prstGeom>
            <a:ln>
              <a:solidFill>
                <a:srgbClr val="FBB7E4"/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696" y="4846520"/>
              <a:ext cx="1286054" cy="1467055"/>
            </a:xfrm>
            <a:prstGeom prst="rect">
              <a:avLst/>
            </a:prstGeom>
            <a:ln>
              <a:solidFill>
                <a:srgbClr val="FBB7E4"/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4138525" y="5903232"/>
            <a:ext cx="295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별점</a:t>
            </a:r>
            <a:r>
              <a:rPr lang="ko-KR" altLang="en-US" b="1" dirty="0" smtClean="0">
                <a:solidFill>
                  <a:schemeClr val="bg1"/>
                </a:solidFill>
              </a:rPr>
              <a:t> 기능을 사용하여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게임을 평가할 수 있습니다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506565" y="5096256"/>
            <a:ext cx="990491" cy="64752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6619874" y="5291320"/>
            <a:ext cx="3858786" cy="440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1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게임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66458" y="3480863"/>
            <a:ext cx="343504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평점이랑</a:t>
            </a:r>
            <a:r>
              <a:rPr lang="ko-KR" altLang="en-US" dirty="0" smtClean="0">
                <a:solidFill>
                  <a:schemeClr val="bg1"/>
                </a:solidFill>
              </a:rPr>
              <a:t> 같이 </a:t>
            </a:r>
            <a:r>
              <a:rPr lang="ko-KR" altLang="en-US" dirty="0" err="1" smtClean="0">
                <a:solidFill>
                  <a:schemeClr val="bg1"/>
                </a:solidFill>
              </a:rPr>
              <a:t>한줄평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등록시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" y="784234"/>
            <a:ext cx="7954071" cy="3270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19" y="2055825"/>
            <a:ext cx="3796091" cy="69351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6443931" y="2918905"/>
            <a:ext cx="1691125" cy="1182135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70047" y="3665529"/>
            <a:ext cx="465668" cy="349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2" y="4149875"/>
            <a:ext cx="8631936" cy="22560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79543" y="1451474"/>
            <a:ext cx="343504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작성자에게만 </a:t>
            </a:r>
            <a:r>
              <a:rPr lang="ko-KR" altLang="en-US" smtClean="0">
                <a:solidFill>
                  <a:schemeClr val="bg1"/>
                </a:solidFill>
              </a:rPr>
              <a:t>삭제 가능 표시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4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마이 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2-3-1.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로그인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2-3-2.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메인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2-3-3.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2-3-4.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게임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</a:t>
            </a:r>
            <a:r>
              <a:rPr lang="en-US" altLang="ko-KR" sz="1500" b="1" dirty="0" smtClean="0">
                <a:solidFill>
                  <a:srgbClr val="43CBD7"/>
                </a:solidFill>
              </a:rPr>
              <a:t>2-3-5.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마이 페이지</a:t>
            </a:r>
            <a:endParaRPr lang="en-US" altLang="ko-KR" sz="15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2-3-6. QNA, FAQ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ko-KR" altLang="en-US" sz="1500" b="1" dirty="0">
              <a:solidFill>
                <a:srgbClr val="D0CEC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8561" y="6152417"/>
            <a:ext cx="3328588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t>로그인된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사용자 닉네임 표시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519" y="1478667"/>
            <a:ext cx="7424523" cy="4115466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 flipV="1">
            <a:off x="5644896" y="5496010"/>
            <a:ext cx="28451" cy="6403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5124026" y="4959239"/>
            <a:ext cx="1323492" cy="502777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354761" y="4442068"/>
            <a:ext cx="1530374" cy="55297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119948" y="5002273"/>
            <a:ext cx="0" cy="8138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49917" y="5823399"/>
            <a:ext cx="3561082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t>내 정보 수정하는 페이지로 이동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마이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3477" y="843788"/>
            <a:ext cx="6633083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마이 페이지에서 수정하러가기 버튼 클릭 시 비밀번호 인증 창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7363968" y="4808921"/>
            <a:ext cx="1109994" cy="11078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53136" y="5963010"/>
            <a:ext cx="3334704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비밀번호 인증 실패 시 화면 창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686" y="3027346"/>
            <a:ext cx="3095238" cy="1654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6" t="9321" r="16510" b="46790"/>
          <a:stretch/>
        </p:blipFill>
        <p:spPr>
          <a:xfrm>
            <a:off x="133476" y="1376249"/>
            <a:ext cx="6633083" cy="32428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686" y="1028454"/>
            <a:ext cx="3095238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마이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1120" y="6030420"/>
            <a:ext cx="2554778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프로필 사진 미리 보기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1459" r="4678"/>
          <a:stretch/>
        </p:blipFill>
        <p:spPr>
          <a:xfrm>
            <a:off x="2669953" y="1376249"/>
            <a:ext cx="7547957" cy="43960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 flipV="1">
            <a:off x="1798509" y="5410839"/>
            <a:ext cx="1804749" cy="6195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3477" y="843788"/>
            <a:ext cx="5438267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t>비밀번호 인증 완료 시 이동하는 수정 페이지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화면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7254240" y="5333497"/>
            <a:ext cx="280938" cy="6019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53136" y="5963010"/>
            <a:ext cx="2164272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t>내 정보 수정 하기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92899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rgbClr val="43CBD7"/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프로젝트 주제 선정 계기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구름 46"/>
          <p:cNvSpPr/>
          <p:nvPr/>
        </p:nvSpPr>
        <p:spPr>
          <a:xfrm rot="376521">
            <a:off x="4381654" y="901775"/>
            <a:ext cx="4050212" cy="1987432"/>
          </a:xfrm>
          <a:prstGeom prst="cloud">
            <a:avLst/>
          </a:prstGeom>
          <a:solidFill>
            <a:schemeClr val="bg1"/>
          </a:solidFill>
          <a:ln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70794" y="1182417"/>
            <a:ext cx="425755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 dirty="0" smtClean="0">
                <a:solidFill>
                  <a:srgbClr val="43CBD7"/>
                </a:solidFill>
              </a:rPr>
              <a:t>도전</a:t>
            </a:r>
            <a:endParaRPr lang="en-US" altLang="ko-KR" b="1" dirty="0" smtClean="0">
              <a:solidFill>
                <a:srgbClr val="43CBD7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게임을 만들어볼까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자바코드를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이용해서 게임을 만들어볼 수 있을까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?</a:t>
            </a:r>
          </a:p>
        </p:txBody>
      </p:sp>
      <p:sp>
        <p:nvSpPr>
          <p:cNvPr id="2" name="구름 1"/>
          <p:cNvSpPr/>
          <p:nvPr/>
        </p:nvSpPr>
        <p:spPr>
          <a:xfrm>
            <a:off x="4970663" y="2769143"/>
            <a:ext cx="436398" cy="51195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형 설명선 4"/>
          <p:cNvSpPr/>
          <p:nvPr/>
        </p:nvSpPr>
        <p:spPr>
          <a:xfrm>
            <a:off x="7076838" y="2998470"/>
            <a:ext cx="3114149" cy="2690124"/>
          </a:xfrm>
          <a:prstGeom prst="wedgeEllipseCallout">
            <a:avLst>
              <a:gd name="adj1" fmla="val 55535"/>
              <a:gd name="adj2" fmla="val 25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구름 16"/>
          <p:cNvSpPr/>
          <p:nvPr/>
        </p:nvSpPr>
        <p:spPr>
          <a:xfrm>
            <a:off x="4764696" y="3337908"/>
            <a:ext cx="354047" cy="30317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196" y="3685282"/>
            <a:ext cx="1485547" cy="1485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23" y="4901839"/>
            <a:ext cx="1589423" cy="158942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080258" y="3598506"/>
            <a:ext cx="3189345" cy="130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43CBD7"/>
                </a:solidFill>
              </a:rPr>
              <a:t>복습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복습 시간이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부족했어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복습과 공부를 함께할 수 있는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프로젝트면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좋겠는데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마이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9" y="936737"/>
            <a:ext cx="7424523" cy="4115466"/>
          </a:xfrm>
          <a:prstGeom prst="rect">
            <a:avLst/>
          </a:prstGeom>
          <a:ln w="38100">
            <a:solidFill>
              <a:srgbClr val="FFFF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089730" y="2184416"/>
            <a:ext cx="2017438" cy="66851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내가 작성한 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커뮤니티 글 목록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2569" y="1740551"/>
            <a:ext cx="1530374" cy="55297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252943" y="2010682"/>
            <a:ext cx="5750960" cy="4353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9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1045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마이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89729" y="2184417"/>
            <a:ext cx="4005381" cy="36933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</a:rPr>
              <a:t>게시글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</a:rPr>
              <a:t>클릭시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작성한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</a:rPr>
              <a:t>게시글로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 이동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69" y="951863"/>
            <a:ext cx="7525393" cy="472241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2995908" y="2322507"/>
            <a:ext cx="1122278" cy="43105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193519" y="2538033"/>
            <a:ext cx="3896206" cy="320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2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62922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QNA, FAQ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2-3-1.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로그인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2-3-2.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메인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2-3-3.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2-3-4.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게임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2-3-5.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마이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</a:t>
            </a:r>
            <a:r>
              <a:rPr lang="en-US" altLang="ko-KR" sz="1500" b="1" dirty="0" smtClean="0">
                <a:solidFill>
                  <a:srgbClr val="43CBD7"/>
                </a:solidFill>
              </a:rPr>
              <a:t>2-3-6. QNA, FAQ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페이지</a:t>
            </a:r>
            <a:endParaRPr lang="en-US" altLang="ko-KR" sz="15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ko-KR" altLang="en-US" sz="1500" b="1" dirty="0">
              <a:solidFill>
                <a:srgbClr val="D0CEC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4" y="1210182"/>
            <a:ext cx="8262443" cy="493458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78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34324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630389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>
                <a:solidFill>
                  <a:schemeClr val="bg1"/>
                </a:solidFill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</a:rPr>
              <a:t>– QNA, FAQ </a:t>
            </a:r>
            <a:r>
              <a:rPr lang="ko-KR" altLang="en-US" sz="3500" b="1" dirty="0">
                <a:solidFill>
                  <a:schemeClr val="bg1"/>
                </a:solidFill>
              </a:rPr>
              <a:t>페이지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5" y="1059439"/>
            <a:ext cx="7924800" cy="473912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533978" y="1059439"/>
            <a:ext cx="2743621" cy="64633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로그인 된 사용자 닉네임 읽기 전용으로 표시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39364" y="2383467"/>
            <a:ext cx="1539516" cy="431052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278880" y="1498162"/>
            <a:ext cx="2255099" cy="989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02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상세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5224" y="104775"/>
            <a:ext cx="629221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err="1" smtClean="0">
                <a:solidFill>
                  <a:schemeClr val="bg1"/>
                </a:solidFill>
              </a:rPr>
              <a:t>기능설명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About Us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페이지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317623"/>
            <a:ext cx="3638549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 smtClean="0">
                <a:solidFill>
                  <a:srgbClr val="D0CECE"/>
                </a:solidFill>
              </a:rPr>
              <a:t>2-1. </a:t>
            </a:r>
            <a:r>
              <a:rPr lang="en-US" altLang="ko-KR" sz="2000" b="1" dirty="0">
                <a:solidFill>
                  <a:srgbClr val="D0CECE"/>
                </a:solidFill>
              </a:rPr>
              <a:t>ERD</a:t>
            </a:r>
          </a:p>
          <a:p>
            <a:pPr>
              <a:defRPr lang="ko-KR" altLang="en-US"/>
            </a:pPr>
            <a:r>
              <a:rPr lang="ko-KR" altLang="en-US" sz="2100" dirty="0" smtClean="0">
                <a:solidFill>
                  <a:srgbClr val="D0CECE"/>
                </a:solidFill>
              </a:rPr>
              <a:t> </a:t>
            </a:r>
            <a:endParaRPr lang="ko-KR" altLang="en-US" sz="2100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D0CECE"/>
                </a:solidFill>
              </a:rPr>
              <a:t>2-2. </a:t>
            </a:r>
            <a:r>
              <a:rPr lang="ko-KR" altLang="en-US" sz="2100" b="1" dirty="0" err="1">
                <a:solidFill>
                  <a:srgbClr val="D0CECE"/>
                </a:solidFill>
              </a:rPr>
              <a:t>유스케이스</a:t>
            </a:r>
            <a:endParaRPr lang="en-US" altLang="ko-KR" sz="2100" b="1" dirty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 dirty="0">
                <a:solidFill>
                  <a:srgbClr val="43CBD7"/>
                </a:solidFill>
              </a:rPr>
              <a:t>2-3. </a:t>
            </a:r>
            <a:r>
              <a:rPr lang="ko-KR" altLang="en-US" sz="2100" b="1" dirty="0" err="1" smtClean="0">
                <a:solidFill>
                  <a:srgbClr val="43CBD7"/>
                </a:solidFill>
              </a:rPr>
              <a:t>기능설명</a:t>
            </a:r>
            <a:endParaRPr lang="en-US" altLang="ko-KR" sz="21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2-3-1.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로그인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</a:t>
            </a:r>
            <a:r>
              <a:rPr lang="en-US" altLang="ko-KR" sz="1500" b="1" dirty="0" smtClean="0">
                <a:solidFill>
                  <a:srgbClr val="D0CECE"/>
                </a:solidFill>
              </a:rPr>
              <a:t>2-3-2.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메인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2-3-3.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커뮤니티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2-3-4.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게임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2-3-5.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마이 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D0CECE"/>
                </a:solidFill>
              </a:rPr>
              <a:t> 2-3-6. QNA, FAQ </a:t>
            </a:r>
            <a:r>
              <a:rPr lang="ko-KR" altLang="en-US" sz="1500" b="1" dirty="0" smtClean="0">
                <a:solidFill>
                  <a:srgbClr val="D0CECE"/>
                </a:solidFill>
              </a:rPr>
              <a:t>페이지</a:t>
            </a:r>
            <a:endParaRPr lang="en-US" altLang="ko-KR" sz="15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en-US" altLang="ko-KR" sz="1500" b="1" dirty="0" smtClean="0">
                <a:solidFill>
                  <a:srgbClr val="43CBD7"/>
                </a:solidFill>
              </a:rPr>
              <a:t> 2-3-7. About Us </a:t>
            </a:r>
            <a:r>
              <a:rPr lang="ko-KR" altLang="en-US" sz="1500" b="1" dirty="0" smtClean="0">
                <a:solidFill>
                  <a:srgbClr val="43CBD7"/>
                </a:solidFill>
              </a:rPr>
              <a:t>페이지</a:t>
            </a:r>
            <a:endParaRPr lang="ko-KR" altLang="en-US" sz="1500" b="1" dirty="0">
              <a:solidFill>
                <a:srgbClr val="43CBD7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906843"/>
            <a:ext cx="5942577" cy="58094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76" y="906843"/>
            <a:ext cx="2448543" cy="2790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8967" y="3838830"/>
            <a:ext cx="2072032" cy="64633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저희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소개 페이지입니다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9522" y="116632"/>
            <a:ext cx="4592956" cy="64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 lang="ko-KR"/>
            </a:pPr>
            <a:r>
              <a:rPr lang="ko-KR" altLang="en-US" sz="3600" b="1" kern="0">
                <a:solidFill>
                  <a:prstClr val="white"/>
                </a:solidFill>
              </a:rPr>
              <a:t>2조 </a:t>
            </a:r>
            <a:r>
              <a:rPr lang="en-US" altLang="ko-KR" sz="3600" b="1" kern="0">
                <a:solidFill>
                  <a:srgbClr val="43CBD7"/>
                </a:solidFill>
                <a:cs typeface="맑은 고딕"/>
              </a:rPr>
              <a:t>PRESENTATION</a:t>
            </a:r>
            <a:endParaRPr lang="en-US" altLang="ko-KR" sz="3600" b="1" kern="0">
              <a:solidFill>
                <a:srgbClr val="43CBD7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2631" y="2951177"/>
            <a:ext cx="2136091" cy="95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개요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프로젝트 주제 선정 계기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진행 계획</a:t>
            </a:r>
          </a:p>
        </p:txBody>
      </p:sp>
      <p:sp>
        <p:nvSpPr>
          <p:cNvPr id="20" name="Freeform 6"/>
          <p:cNvSpPr/>
          <p:nvPr/>
        </p:nvSpPr>
        <p:spPr>
          <a:xfrm>
            <a:off x="6662630" y="2447048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11"/>
          <p:cNvSpPr>
            <a:spLocks noEditPoints="1"/>
          </p:cNvSpPr>
          <p:nvPr/>
        </p:nvSpPr>
        <p:spPr>
          <a:xfrm>
            <a:off x="4791533" y="2388599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/>
          <p:cNvSpPr>
            <a:spLocks noEditPoints="1"/>
          </p:cNvSpPr>
          <p:nvPr/>
        </p:nvSpPr>
        <p:spPr>
          <a:xfrm>
            <a:off x="2631671" y="2468481"/>
            <a:ext cx="240547" cy="40458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70616" y="2952689"/>
            <a:ext cx="1747316" cy="67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상세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첫 기획안 및 초안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46460" y="2954202"/>
            <a:ext cx="1747316" cy="949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시연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122392" y="2952754"/>
            <a:ext cx="2204128" cy="95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진행 프로세스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2636" y="2131803"/>
            <a:ext cx="718551" cy="71855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4799" y="838200"/>
            <a:ext cx="11544300" cy="6019800"/>
          </a:xfrm>
          <a:prstGeom prst="rect">
            <a:avLst/>
          </a:pr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76398" y="2242185"/>
            <a:ext cx="2409826" cy="237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0" b="1">
                <a:solidFill>
                  <a:schemeClr val="bg1"/>
                </a:solidFill>
              </a:rPr>
              <a:t>03</a:t>
            </a:r>
          </a:p>
        </p:txBody>
      </p:sp>
      <p:cxnSp>
        <p:nvCxnSpPr>
          <p:cNvPr id="35" name="직선 연결선 34"/>
          <p:cNvCxnSpPr/>
          <p:nvPr/>
        </p:nvCxnSpPr>
        <p:spPr>
          <a:xfrm rot="16200000" flipH="1">
            <a:off x="2652712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43425" y="2470785"/>
            <a:ext cx="3333750" cy="1918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프로젝트 시연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6205537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39124" y="1914525"/>
            <a:ext cx="3495676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191499" y="3034665"/>
            <a:ext cx="358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>
                <a:solidFill>
                  <a:schemeClr val="bg1"/>
                </a:solidFill>
              </a:rPr>
              <a:t>3-1. 프로젝트 시연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모습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03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시연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3"/>
            <a:ext cx="3638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>
                <a:solidFill>
                  <a:srgbClr val="43CBD7"/>
                </a:solidFill>
              </a:rPr>
              <a:t>3-1. 프로젝트 시연 </a:t>
            </a:r>
            <a:r>
              <a:rPr lang="ko-KR" altLang="en-US" sz="2000" b="1" dirty="0" smtClean="0">
                <a:solidFill>
                  <a:srgbClr val="43CBD7"/>
                </a:solidFill>
              </a:rPr>
              <a:t>모습</a:t>
            </a:r>
            <a:endParaRPr lang="ko-KR" altLang="en-US" sz="2000" b="1" dirty="0">
              <a:solidFill>
                <a:srgbClr val="43CBD7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>
                <a:solidFill>
                  <a:schemeClr val="bg1"/>
                </a:solidFill>
              </a:rPr>
              <a:t>프로젝트 시연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모습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99522" y="116632"/>
            <a:ext cx="4592956" cy="64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 lang="ko-KR"/>
            </a:pPr>
            <a:r>
              <a:rPr lang="ko-KR" altLang="en-US" sz="3600" b="1" kern="0">
                <a:solidFill>
                  <a:prstClr val="white"/>
                </a:solidFill>
              </a:rPr>
              <a:t>2조 </a:t>
            </a:r>
            <a:r>
              <a:rPr lang="en-US" altLang="ko-KR" sz="3600" b="1" kern="0">
                <a:solidFill>
                  <a:srgbClr val="43CBD7"/>
                </a:solidFill>
                <a:cs typeface="맑은 고딕"/>
              </a:rPr>
              <a:t>PRESENTATION</a:t>
            </a:r>
            <a:endParaRPr lang="en-US" altLang="ko-KR" sz="3600" b="1" kern="0">
              <a:solidFill>
                <a:srgbClr val="43CBD7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2631" y="2951177"/>
            <a:ext cx="2136091" cy="95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개요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프로젝트 주제 선정 계기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진행 계획</a:t>
            </a:r>
          </a:p>
        </p:txBody>
      </p:sp>
      <p:sp>
        <p:nvSpPr>
          <p:cNvPr id="20" name="Freeform 6"/>
          <p:cNvSpPr/>
          <p:nvPr/>
        </p:nvSpPr>
        <p:spPr>
          <a:xfrm>
            <a:off x="6662630" y="2447048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Freeform 11"/>
          <p:cNvSpPr>
            <a:spLocks noEditPoints="1"/>
          </p:cNvSpPr>
          <p:nvPr/>
        </p:nvSpPr>
        <p:spPr>
          <a:xfrm>
            <a:off x="4791533" y="2388599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36"/>
          <p:cNvSpPr>
            <a:spLocks noEditPoints="1"/>
          </p:cNvSpPr>
          <p:nvPr/>
        </p:nvSpPr>
        <p:spPr>
          <a:xfrm>
            <a:off x="2631671" y="2468481"/>
            <a:ext cx="240547" cy="40458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70616" y="2952689"/>
            <a:ext cx="1747316" cy="67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상세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첫 기획안 및 초안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946460" y="2954202"/>
            <a:ext cx="1747316" cy="949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프로젝트 시연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122392" y="2952754"/>
            <a:ext cx="2204128" cy="95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prstClr val="white"/>
                </a:solidFill>
              </a:rPr>
              <a:t>진행 프로세스</a:t>
            </a:r>
            <a:endParaRPr lang="ko-KR" altLang="en-US" sz="12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∙ 미니게임 프로젝트의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/>
                </a:solidFill>
              </a:rPr>
              <a:t>전반적인 기능 실행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22636" y="2131803"/>
            <a:ext cx="718551" cy="71855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04799" y="838200"/>
            <a:ext cx="11544300" cy="6019800"/>
          </a:xfrm>
          <a:prstGeom prst="rect">
            <a:avLst/>
          </a:pr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676398" y="2242185"/>
            <a:ext cx="2409826" cy="2375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5000" b="1">
                <a:solidFill>
                  <a:schemeClr val="bg1"/>
                </a:solidFill>
              </a:rPr>
              <a:t>04</a:t>
            </a:r>
          </a:p>
        </p:txBody>
      </p:sp>
      <p:cxnSp>
        <p:nvCxnSpPr>
          <p:cNvPr id="35" name="직선 연결선 34"/>
          <p:cNvCxnSpPr/>
          <p:nvPr/>
        </p:nvCxnSpPr>
        <p:spPr>
          <a:xfrm rot="16200000" flipH="1">
            <a:off x="2652712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91025" y="2468894"/>
            <a:ext cx="3619500" cy="1920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피드백 및</a:t>
            </a:r>
          </a:p>
          <a:p>
            <a:pPr>
              <a:defRPr lang="ko-KR" altLang="en-US"/>
            </a:pPr>
            <a:r>
              <a:rPr lang="ko-KR" altLang="en-US" sz="6000" b="1">
                <a:solidFill>
                  <a:schemeClr val="bg1"/>
                </a:solidFill>
              </a:rPr>
              <a:t>향후 발전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6205537" y="3424238"/>
            <a:ext cx="3390900" cy="9524"/>
          </a:xfrm>
          <a:prstGeom prst="line">
            <a:avLst/>
          </a:prstGeom>
          <a:ln w="5715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39124" y="1914525"/>
            <a:ext cx="3495676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153400" y="2611653"/>
            <a:ext cx="3581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>
                <a:solidFill>
                  <a:schemeClr val="bg1"/>
                </a:solidFill>
              </a:rPr>
              <a:t>4-1.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개발 일정</a:t>
            </a:r>
            <a:endParaRPr lang="ko-KR" altLang="en-US" sz="2000" b="1" dirty="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ko-KR" altLang="en-US" sz="2000" b="1" dirty="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ko-KR" altLang="en-US" sz="2000" b="1" dirty="0">
                <a:solidFill>
                  <a:schemeClr val="bg1"/>
                </a:solidFill>
              </a:rPr>
              <a:t>4-2. 향후 발전 및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피드백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defRPr lang="ko-KR" altLang="en-US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defRPr lang="ko-KR" altLang="en-US"/>
            </a:pPr>
            <a:r>
              <a:rPr lang="en-US" altLang="ko-KR" sz="2000" b="1" dirty="0" smtClean="0">
                <a:solidFill>
                  <a:schemeClr val="bg1"/>
                </a:solidFill>
              </a:rPr>
              <a:t>4-3.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프로젝트 소감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2326004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 dirty="0">
                <a:solidFill>
                  <a:schemeClr val="tx1"/>
                </a:solidFill>
              </a:rPr>
              <a:t>04 </a:t>
            </a:r>
            <a:r>
              <a:rPr lang="ko-KR" altLang="en-US" sz="2200" b="1" kern="0" dirty="0" smtClean="0">
                <a:solidFill>
                  <a:schemeClr val="tx1"/>
                </a:solidFill>
              </a:rPr>
              <a:t>피드백</a:t>
            </a:r>
            <a:endParaRPr lang="ko-KR" altLang="en-US" sz="2200" b="1" kern="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3"/>
            <a:ext cx="3638549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 smtClean="0">
                <a:solidFill>
                  <a:srgbClr val="43CBD7"/>
                </a:solidFill>
              </a:rPr>
              <a:t>4</a:t>
            </a:r>
            <a:r>
              <a:rPr lang="ko-KR" altLang="en-US" sz="2000" b="1" dirty="0" smtClean="0">
                <a:solidFill>
                  <a:srgbClr val="43CBD7"/>
                </a:solidFill>
              </a:rPr>
              <a:t>-1</a:t>
            </a:r>
            <a:r>
              <a:rPr lang="ko-KR" altLang="en-US" sz="2000" b="1" dirty="0">
                <a:solidFill>
                  <a:srgbClr val="43CBD7"/>
                </a:solidFill>
              </a:rPr>
              <a:t>. </a:t>
            </a:r>
            <a:r>
              <a:rPr lang="ko-KR" altLang="en-US" sz="2000" b="1" dirty="0" smtClean="0">
                <a:solidFill>
                  <a:srgbClr val="43CBD7"/>
                </a:solidFill>
              </a:rPr>
              <a:t>개발 일정</a:t>
            </a:r>
            <a:endParaRPr lang="en-US" altLang="ko-KR" sz="2000" b="1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r>
              <a:rPr lang="ko-KR" altLang="en-US" sz="2100" b="1" dirty="0" smtClean="0">
                <a:solidFill>
                  <a:schemeClr val="bg2">
                    <a:lumMod val="90000"/>
                  </a:schemeClr>
                </a:solidFill>
              </a:rPr>
              <a:t>-</a:t>
            </a:r>
            <a:r>
              <a:rPr lang="en-US" altLang="ko-KR" sz="2100" b="1" dirty="0" smtClean="0">
                <a:solidFill>
                  <a:schemeClr val="bg2">
                    <a:lumMod val="90000"/>
                  </a:schemeClr>
                </a:solidFill>
              </a:rPr>
              <a:t>2</a:t>
            </a:r>
            <a:r>
              <a:rPr lang="ko-KR" altLang="en-US" sz="2100" b="1" dirty="0" smtClean="0">
                <a:solidFill>
                  <a:schemeClr val="bg2">
                    <a:lumMod val="90000"/>
                  </a:schemeClr>
                </a:solidFill>
              </a:rPr>
              <a:t>. 향후 발전 계획</a:t>
            </a:r>
            <a:endParaRPr lang="en-US" altLang="ko-KR" sz="2100" dirty="0" smtClean="0"/>
          </a:p>
          <a:p>
            <a:pPr>
              <a:defRPr lang="ko-KR" altLang="en-US"/>
            </a:pPr>
            <a:r>
              <a:rPr lang="ko-KR" altLang="en-US" sz="2100" dirty="0" smtClean="0"/>
              <a:t> </a:t>
            </a:r>
            <a:endParaRPr lang="ko-KR" altLang="en-US" sz="2100" dirty="0"/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r>
              <a:rPr lang="ko-KR" altLang="en-US" sz="2100" b="1" dirty="0" smtClean="0">
                <a:solidFill>
                  <a:schemeClr val="bg2">
                    <a:lumMod val="90000"/>
                  </a:schemeClr>
                </a:solidFill>
              </a:rPr>
              <a:t>-</a:t>
            </a:r>
            <a:r>
              <a:rPr lang="en-US" altLang="ko-KR" sz="2100" b="1" dirty="0" smtClean="0">
                <a:solidFill>
                  <a:schemeClr val="bg2">
                    <a:lumMod val="90000"/>
                  </a:schemeClr>
                </a:solidFill>
              </a:rPr>
              <a:t>3</a:t>
            </a:r>
            <a:r>
              <a:rPr lang="ko-KR" altLang="en-US" sz="2100" b="1" dirty="0" smtClean="0">
                <a:solidFill>
                  <a:schemeClr val="bg2">
                    <a:lumMod val="90000"/>
                  </a:schemeClr>
                </a:solidFill>
              </a:rPr>
              <a:t>. 프로젝트 소감</a:t>
            </a: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개발일정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10" y="987552"/>
            <a:ext cx="1231880" cy="55595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22593" y="1073147"/>
            <a:ext cx="4311932" cy="64633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끝나고 매일 할 일 정리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및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내일 해야 할 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앞으로 남은 기능 정리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08" y="1932684"/>
            <a:ext cx="6867265" cy="40901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565712" y="2382488"/>
            <a:ext cx="2833987" cy="2173224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74181" y="3207490"/>
            <a:ext cx="241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총 </a:t>
            </a:r>
            <a:r>
              <a:rPr lang="en-US" altLang="ko-KR" sz="2800" dirty="0" smtClean="0"/>
              <a:t>30</a:t>
            </a:r>
            <a:r>
              <a:rPr lang="ko-KR" altLang="en-US" sz="2800" dirty="0" smtClean="0"/>
              <a:t>일 소요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5584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40957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smtClean="0">
                <a:solidFill>
                  <a:schemeClr val="bg1"/>
                </a:solidFill>
              </a:rPr>
              <a:t>개발 환경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육각형 8"/>
          <p:cNvSpPr/>
          <p:nvPr/>
        </p:nvSpPr>
        <p:spPr>
          <a:xfrm rot="16200000">
            <a:off x="4622819" y="2016902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육각형 9"/>
          <p:cNvSpPr/>
          <p:nvPr/>
        </p:nvSpPr>
        <p:spPr>
          <a:xfrm rot="16200000">
            <a:off x="5249437" y="3080050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313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육각형 10"/>
          <p:cNvSpPr/>
          <p:nvPr/>
        </p:nvSpPr>
        <p:spPr>
          <a:xfrm rot="16200000">
            <a:off x="5953525" y="2016902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육각형 11"/>
          <p:cNvSpPr/>
          <p:nvPr/>
        </p:nvSpPr>
        <p:spPr>
          <a:xfrm rot="16200000">
            <a:off x="6549329" y="3071002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육각형 12"/>
          <p:cNvSpPr/>
          <p:nvPr/>
        </p:nvSpPr>
        <p:spPr>
          <a:xfrm rot="16200000">
            <a:off x="5879023" y="4193998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육각형 13"/>
          <p:cNvSpPr/>
          <p:nvPr/>
        </p:nvSpPr>
        <p:spPr>
          <a:xfrm rot="16200000">
            <a:off x="4630867" y="4193998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17095" y="2055885"/>
            <a:ext cx="2429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Arial Black" panose="020B0A04020102020204" pitchFamily="34" charset="0"/>
              </a:rPr>
              <a:t>HeidiSQL</a:t>
            </a:r>
            <a:endParaRPr lang="en-US" altLang="ko-KR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하이디 </a:t>
            </a:r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SQL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590245" y="2552175"/>
            <a:ext cx="7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999695" y="3179970"/>
            <a:ext cx="24291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 err="1" smtClean="0">
                <a:latin typeface="Arial Black" panose="020B0A04020102020204" pitchFamily="34" charset="0"/>
              </a:rPr>
              <a:t>Sourcetree</a:t>
            </a:r>
            <a:endParaRPr lang="en-US" altLang="ko-KR" b="1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소스트리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072845" y="3676260"/>
            <a:ext cx="7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517095" y="5427475"/>
            <a:ext cx="24291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b="1" dirty="0" smtClean="0">
                <a:latin typeface="Arial Black" panose="020B0A04020102020204" pitchFamily="34" charset="0"/>
              </a:rPr>
              <a:t>VS Code</a:t>
            </a:r>
            <a:endParaRPr lang="en-US" altLang="ko-KR" b="1" dirty="0"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비주얼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스튜디오 코드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268939" y="5155641"/>
            <a:ext cx="1037406" cy="452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3660315" y="2641846"/>
            <a:ext cx="8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3656773" y="4775446"/>
            <a:ext cx="8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7124211" y="3488141"/>
            <a:ext cx="228350" cy="253098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Freeform 36"/>
          <p:cNvSpPr>
            <a:spLocks noEditPoints="1"/>
          </p:cNvSpPr>
          <p:nvPr/>
        </p:nvSpPr>
        <p:spPr>
          <a:xfrm>
            <a:off x="5240886" y="4631020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23" y="2065020"/>
            <a:ext cx="1126721" cy="106662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53" y="2081411"/>
            <a:ext cx="1224487" cy="10789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17" y="2950861"/>
            <a:ext cx="1006101" cy="136829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74950" y="3316493"/>
            <a:ext cx="109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MINI</a:t>
            </a:r>
          </a:p>
          <a:p>
            <a:r>
              <a:rPr lang="en-US" altLang="ko-KR" sz="2000" i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GAME</a:t>
            </a:r>
            <a:endParaRPr lang="ko-KR" altLang="en-US" sz="2000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99" y="4327603"/>
            <a:ext cx="919474" cy="90290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23" y="4289294"/>
            <a:ext cx="1133475" cy="93345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094996" y="2272514"/>
            <a:ext cx="24291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Arial Black" panose="020B0A04020102020204" pitchFamily="34" charset="0"/>
              </a:rPr>
              <a:t>IntelliJ IDEA</a:t>
            </a:r>
          </a:p>
          <a:p>
            <a:pPr algn="r">
              <a:lnSpc>
                <a:spcPct val="150000"/>
              </a:lnSpc>
              <a:defRPr lang="ko-KR" altLang="en-US"/>
            </a:pPr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인텔리제이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60871" y="4353347"/>
            <a:ext cx="242915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 lang="ko-KR" altLang="en-US"/>
            </a:pPr>
            <a:r>
              <a:rPr lang="en-US" altLang="ko-KR" b="1" dirty="0" smtClean="0">
                <a:latin typeface="Arial Black" panose="020B0A04020102020204" pitchFamily="34" charset="0"/>
              </a:rPr>
              <a:t>NOTION</a:t>
            </a:r>
            <a:endParaRPr lang="en-US" altLang="ko-KR" b="1" dirty="0">
              <a:latin typeface="Arial Black" panose="020B0A04020102020204" pitchFamily="34" charset="0"/>
            </a:endParaRPr>
          </a:p>
          <a:p>
            <a:pPr algn="r">
              <a:lnSpc>
                <a:spcPct val="150000"/>
              </a:lnSpc>
              <a:defRPr lang="ko-KR" altLang="en-US"/>
            </a:pPr>
            <a:r>
              <a:rPr lang="ko-KR" altLang="en-U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노션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육각형 29"/>
          <p:cNvSpPr/>
          <p:nvPr/>
        </p:nvSpPr>
        <p:spPr>
          <a:xfrm rot="16200000">
            <a:off x="3969171" y="3109049"/>
            <a:ext cx="1340612" cy="1155700"/>
          </a:xfrm>
          <a:prstGeom prst="hexagon">
            <a:avLst>
              <a:gd name="adj" fmla="val 31593"/>
              <a:gd name="vf" fmla="val 115470"/>
            </a:avLst>
          </a:prstGeom>
          <a:solidFill>
            <a:srgbClr val="DCE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54052" y="3245355"/>
            <a:ext cx="24291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>
                <a:latin typeface="Arial Black" panose="020B0A04020102020204" pitchFamily="34" charset="0"/>
              </a:rPr>
              <a:t>Spring</a:t>
            </a:r>
          </a:p>
          <a:p>
            <a:pPr algn="r"/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스프링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3058023" y="3614690"/>
            <a:ext cx="86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91" y="3152423"/>
            <a:ext cx="1223350" cy="9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프로젝트 주제 선정 계기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8" y="1018238"/>
            <a:ext cx="7715939" cy="48215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44" y="1389713"/>
            <a:ext cx="6497455" cy="4821524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3916894" y="2437708"/>
            <a:ext cx="4536920" cy="252443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400" b="1" dirty="0" smtClean="0">
                <a:solidFill>
                  <a:schemeClr val="bg1"/>
                </a:solidFill>
              </a:rPr>
              <a:t>너무 정신 사납고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defRPr lang="ko-KR" altLang="en-US"/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가독성이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떨어짐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94299" y="1660198"/>
            <a:ext cx="6803401" cy="4179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2326004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 dirty="0">
                <a:solidFill>
                  <a:schemeClr val="tx1"/>
                </a:solidFill>
              </a:rPr>
              <a:t>04 </a:t>
            </a:r>
            <a:r>
              <a:rPr lang="ko-KR" altLang="en-US" sz="2200" b="1" kern="0" dirty="0" smtClean="0">
                <a:solidFill>
                  <a:schemeClr val="tx1"/>
                </a:solidFill>
              </a:rPr>
              <a:t>피드백</a:t>
            </a:r>
            <a:endParaRPr lang="ko-KR" altLang="en-US" sz="2200" b="1" kern="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3"/>
            <a:ext cx="3638549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 smtClean="0">
                <a:solidFill>
                  <a:srgbClr val="D0CECE"/>
                </a:solidFill>
              </a:rPr>
              <a:t>4</a:t>
            </a:r>
            <a:r>
              <a:rPr lang="ko-KR" altLang="en-US" sz="2000" b="1" dirty="0" smtClean="0">
                <a:solidFill>
                  <a:srgbClr val="D0CECE"/>
                </a:solidFill>
              </a:rPr>
              <a:t>-1</a:t>
            </a:r>
            <a:r>
              <a:rPr lang="ko-KR" altLang="en-US" sz="2000" b="1" dirty="0">
                <a:solidFill>
                  <a:srgbClr val="D0CECE"/>
                </a:solidFill>
              </a:rPr>
              <a:t>. </a:t>
            </a:r>
            <a:r>
              <a:rPr lang="ko-KR" altLang="en-US" sz="2000" b="1" dirty="0" smtClean="0">
                <a:solidFill>
                  <a:srgbClr val="D0CECE"/>
                </a:solidFill>
              </a:rPr>
              <a:t>개발 일정</a:t>
            </a:r>
            <a:endParaRPr lang="en-US" altLang="ko-KR" sz="20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rgbClr val="43CBD7"/>
                </a:solidFill>
              </a:rPr>
              <a:t>4</a:t>
            </a:r>
            <a:r>
              <a:rPr lang="ko-KR" altLang="en-US" sz="2100" b="1" dirty="0" smtClean="0">
                <a:solidFill>
                  <a:srgbClr val="43CBD7"/>
                </a:solidFill>
              </a:rPr>
              <a:t>-</a:t>
            </a:r>
            <a:r>
              <a:rPr lang="en-US" altLang="ko-KR" sz="2100" b="1" dirty="0" smtClean="0">
                <a:solidFill>
                  <a:srgbClr val="43CBD7"/>
                </a:solidFill>
              </a:rPr>
              <a:t>2</a:t>
            </a:r>
            <a:r>
              <a:rPr lang="ko-KR" altLang="en-US" sz="2100" b="1" dirty="0" smtClean="0">
                <a:solidFill>
                  <a:srgbClr val="43CBD7"/>
                </a:solidFill>
              </a:rPr>
              <a:t>. 향후 발전 계획</a:t>
            </a:r>
            <a:endParaRPr lang="en-US" altLang="ko-KR" sz="2100" dirty="0" smtClean="0">
              <a:solidFill>
                <a:srgbClr val="43CBD7"/>
              </a:solidFill>
            </a:endParaRPr>
          </a:p>
          <a:p>
            <a:pPr>
              <a:defRPr lang="ko-KR" altLang="en-US"/>
            </a:pPr>
            <a:r>
              <a:rPr lang="ko-KR" altLang="en-US" sz="2100" dirty="0" smtClean="0"/>
              <a:t> </a:t>
            </a:r>
            <a:endParaRPr lang="ko-KR" altLang="en-US" sz="2100" dirty="0"/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r>
              <a:rPr lang="ko-KR" altLang="en-US" sz="2100" b="1" dirty="0" smtClean="0">
                <a:solidFill>
                  <a:schemeClr val="bg2">
                    <a:lumMod val="90000"/>
                  </a:schemeClr>
                </a:solidFill>
              </a:rPr>
              <a:t>-</a:t>
            </a:r>
            <a:r>
              <a:rPr lang="en-US" altLang="ko-KR" sz="2100" b="1" dirty="0" smtClean="0">
                <a:solidFill>
                  <a:schemeClr val="bg2">
                    <a:lumMod val="90000"/>
                  </a:schemeClr>
                </a:solidFill>
              </a:rPr>
              <a:t>3</a:t>
            </a:r>
            <a:r>
              <a:rPr lang="ko-KR" altLang="en-US" sz="2100" b="1" dirty="0" smtClean="0">
                <a:solidFill>
                  <a:schemeClr val="bg2">
                    <a:lumMod val="90000"/>
                  </a:schemeClr>
                </a:solidFill>
              </a:rPr>
              <a:t>. 프로젝트 소감</a:t>
            </a:r>
            <a:endParaRPr lang="ko-KR" altLang="en-US" sz="21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smtClean="0">
                <a:solidFill>
                  <a:schemeClr val="bg1"/>
                </a:solidFill>
              </a:rPr>
              <a:t>향후 발전 계획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구름 8"/>
          <p:cNvSpPr/>
          <p:nvPr/>
        </p:nvSpPr>
        <p:spPr>
          <a:xfrm>
            <a:off x="3705224" y="1097294"/>
            <a:ext cx="3023616" cy="1928341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63694" y="1460737"/>
            <a:ext cx="25297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600" b="1" dirty="0" smtClean="0">
                <a:solidFill>
                  <a:srgbClr val="43CBD7"/>
                </a:solidFill>
              </a:rPr>
              <a:t>지속적인 모니터링</a:t>
            </a:r>
            <a:endParaRPr lang="en-US" altLang="ko-KR" sz="1600" b="1" dirty="0">
              <a:solidFill>
                <a:srgbClr val="43CBD7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지속적인 모니터링 </a:t>
            </a:r>
            <a:endParaRPr lang="en-US" altLang="ko-KR" sz="1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통하여 업데이트 할 예정 </a:t>
            </a:r>
            <a:endParaRPr lang="en-US" altLang="ko-KR" sz="1400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구름 23"/>
          <p:cNvSpPr/>
          <p:nvPr/>
        </p:nvSpPr>
        <p:spPr>
          <a:xfrm>
            <a:off x="8510016" y="1597339"/>
            <a:ext cx="3491484" cy="1974917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79267" y="1946382"/>
            <a:ext cx="2663883" cy="1134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600" b="1" dirty="0" smtClean="0">
                <a:solidFill>
                  <a:srgbClr val="43CBD7"/>
                </a:solidFill>
              </a:rPr>
              <a:t>2.</a:t>
            </a:r>
            <a:r>
              <a:rPr lang="ko-KR" altLang="en-US" sz="1600" b="1" dirty="0" smtClean="0">
                <a:solidFill>
                  <a:srgbClr val="43CBD7"/>
                </a:solidFill>
              </a:rPr>
              <a:t>기술 능력 향상</a:t>
            </a:r>
            <a:endParaRPr lang="en-US" altLang="ko-KR" sz="1600" b="1" dirty="0" smtClean="0">
              <a:solidFill>
                <a:srgbClr val="43CBD7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기술 능력을 향상 시켜 </a:t>
            </a:r>
            <a:endParaRPr lang="en-US" altLang="ko-KR" sz="1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사이트를 발전 시키겠다</a:t>
            </a:r>
            <a:endParaRPr lang="en-US" altLang="ko-KR" sz="1400" b="1" dirty="0" smtClean="0">
              <a:solidFill>
                <a:srgbClr val="43CBD7"/>
              </a:solidFill>
            </a:endParaRPr>
          </a:p>
        </p:txBody>
      </p:sp>
      <p:sp>
        <p:nvSpPr>
          <p:cNvPr id="25" name="구름 24"/>
          <p:cNvSpPr/>
          <p:nvPr/>
        </p:nvSpPr>
        <p:spPr>
          <a:xfrm>
            <a:off x="5876544" y="4133606"/>
            <a:ext cx="3459690" cy="2393358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481415" y="4475014"/>
            <a:ext cx="2226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600" b="1" dirty="0">
                <a:solidFill>
                  <a:srgbClr val="43CBD7"/>
                </a:solidFill>
              </a:rPr>
              <a:t>3</a:t>
            </a:r>
            <a:r>
              <a:rPr lang="en-US" altLang="ko-KR" sz="1600" b="1" dirty="0" smtClean="0">
                <a:solidFill>
                  <a:srgbClr val="43CBD7"/>
                </a:solidFill>
              </a:rPr>
              <a:t>. </a:t>
            </a:r>
            <a:r>
              <a:rPr lang="ko-KR" altLang="en-US" sz="1600" b="1" dirty="0" smtClean="0">
                <a:solidFill>
                  <a:srgbClr val="43CBD7"/>
                </a:solidFill>
              </a:rPr>
              <a:t>팀원 과 협력 강화</a:t>
            </a:r>
            <a:endParaRPr lang="en-US" altLang="ko-KR" sz="1600" b="1" dirty="0" smtClean="0">
              <a:solidFill>
                <a:srgbClr val="43CBD7"/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이 모든걸 팀원 과 협력 </a:t>
            </a:r>
            <a:endParaRPr lang="en-US" altLang="ko-KR" sz="1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강화를 통해 지속적인 </a:t>
            </a:r>
            <a:endParaRPr lang="en-US" altLang="ko-KR" sz="1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모니터링과 기술 능력 </a:t>
            </a:r>
            <a:endParaRPr lang="en-US" altLang="ko-KR" sz="1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chemeClr val="bg2">
                    <a:lumMod val="75000"/>
                  </a:schemeClr>
                </a:solidFill>
              </a:rPr>
              <a:t>향상을 하겠다</a:t>
            </a:r>
            <a:endParaRPr lang="en-US" altLang="ko-KR" sz="1600" b="1" dirty="0" smtClean="0">
              <a:solidFill>
                <a:srgbClr val="43CBD7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12" y="1873145"/>
            <a:ext cx="2859233" cy="271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2326004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 dirty="0">
                <a:solidFill>
                  <a:schemeClr val="tx1"/>
                </a:solidFill>
              </a:rPr>
              <a:t>04 </a:t>
            </a:r>
            <a:r>
              <a:rPr lang="ko-KR" altLang="en-US" sz="2200" b="1" kern="0" dirty="0" smtClean="0">
                <a:solidFill>
                  <a:schemeClr val="tx1"/>
                </a:solidFill>
              </a:rPr>
              <a:t>피드백</a:t>
            </a:r>
            <a:endParaRPr lang="ko-KR" altLang="en-US" sz="2200" b="1" kern="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3"/>
            <a:ext cx="3638549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 smtClean="0">
                <a:solidFill>
                  <a:srgbClr val="D0CECE"/>
                </a:solidFill>
              </a:rPr>
              <a:t>4</a:t>
            </a:r>
            <a:r>
              <a:rPr lang="ko-KR" altLang="en-US" sz="2000" b="1" dirty="0" smtClean="0">
                <a:solidFill>
                  <a:srgbClr val="D0CECE"/>
                </a:solidFill>
              </a:rPr>
              <a:t>-1</a:t>
            </a:r>
            <a:r>
              <a:rPr lang="ko-KR" altLang="en-US" sz="2000" b="1" dirty="0">
                <a:solidFill>
                  <a:srgbClr val="D0CECE"/>
                </a:solidFill>
              </a:rPr>
              <a:t>. </a:t>
            </a:r>
            <a:r>
              <a:rPr lang="ko-KR" altLang="en-US" sz="2000" b="1" dirty="0" smtClean="0">
                <a:solidFill>
                  <a:srgbClr val="D0CECE"/>
                </a:solidFill>
              </a:rPr>
              <a:t>개발 일정</a:t>
            </a:r>
            <a:endParaRPr lang="en-US" altLang="ko-KR" sz="20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rgbClr val="D0CECE"/>
                </a:solidFill>
              </a:rPr>
              <a:t>4</a:t>
            </a:r>
            <a:r>
              <a:rPr lang="ko-KR" altLang="en-US" sz="2100" b="1" dirty="0" smtClean="0">
                <a:solidFill>
                  <a:srgbClr val="D0CECE"/>
                </a:solidFill>
              </a:rPr>
              <a:t>-</a:t>
            </a:r>
            <a:r>
              <a:rPr lang="en-US" altLang="ko-KR" sz="2100" b="1" dirty="0" smtClean="0">
                <a:solidFill>
                  <a:srgbClr val="D0CECE"/>
                </a:solidFill>
              </a:rPr>
              <a:t>2</a:t>
            </a:r>
            <a:r>
              <a:rPr lang="ko-KR" altLang="en-US" sz="2100" b="1" dirty="0" smtClean="0">
                <a:solidFill>
                  <a:srgbClr val="D0CECE"/>
                </a:solidFill>
              </a:rPr>
              <a:t>. 향후 발전 계획</a:t>
            </a:r>
            <a:endParaRPr lang="en-US" altLang="ko-KR" sz="2100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dirty="0" smtClean="0"/>
              <a:t> </a:t>
            </a:r>
            <a:endParaRPr lang="ko-KR" altLang="en-US" sz="2100" dirty="0"/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rgbClr val="43CBD7"/>
                </a:solidFill>
              </a:rPr>
              <a:t>4</a:t>
            </a:r>
            <a:r>
              <a:rPr lang="ko-KR" altLang="en-US" sz="2100" b="1" dirty="0" smtClean="0">
                <a:solidFill>
                  <a:srgbClr val="43CBD7"/>
                </a:solidFill>
              </a:rPr>
              <a:t>-</a:t>
            </a:r>
            <a:r>
              <a:rPr lang="en-US" altLang="ko-KR" sz="2100" b="1" dirty="0" smtClean="0">
                <a:solidFill>
                  <a:srgbClr val="43CBD7"/>
                </a:solidFill>
              </a:rPr>
              <a:t>3</a:t>
            </a:r>
            <a:r>
              <a:rPr lang="ko-KR" altLang="en-US" sz="2100" b="1" dirty="0" smtClean="0">
                <a:solidFill>
                  <a:srgbClr val="43CBD7"/>
                </a:solidFill>
              </a:rPr>
              <a:t>. 프로젝트 소감</a:t>
            </a:r>
            <a:endParaRPr lang="ko-KR" altLang="en-US" sz="2100" b="1" dirty="0">
              <a:solidFill>
                <a:srgbClr val="43CBD7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smtClean="0">
                <a:solidFill>
                  <a:schemeClr val="bg1"/>
                </a:solidFill>
              </a:rPr>
              <a:t>프로젝트 소감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 16"/>
          <p:cNvSpPr/>
          <p:nvPr/>
        </p:nvSpPr>
        <p:spPr>
          <a:xfrm>
            <a:off x="5768124" y="938077"/>
            <a:ext cx="4887684" cy="2473115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266287" y="2899693"/>
            <a:ext cx="1415199" cy="95312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 smtClean="0">
                <a:solidFill>
                  <a:prstClr val="white"/>
                </a:solidFill>
              </a:rPr>
              <a:t>이 재승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66287" y="5795146"/>
            <a:ext cx="1415199" cy="95312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 smtClean="0">
                <a:solidFill>
                  <a:prstClr val="white"/>
                </a:solidFill>
              </a:rPr>
              <a:t>양 희수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768124" y="3712425"/>
            <a:ext cx="4995949" cy="2669012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28250" y="4510544"/>
            <a:ext cx="386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프로젝트를 </a:t>
            </a:r>
            <a:r>
              <a:rPr lang="ko-KR" altLang="en-US" sz="1200" dirty="0"/>
              <a:t>진행하면서 가장 큰 도전은 기술적인 측면이었습니다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하지만 프로젝트를 지원해준 강사님과 인터넷의 자료들을 통해 새로운 기술들을 습득할 수 있었습니다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특히</a:t>
            </a:r>
            <a:r>
              <a:rPr lang="en-US" altLang="ko-KR" sz="1200" dirty="0"/>
              <a:t>, </a:t>
            </a:r>
            <a:r>
              <a:rPr lang="ko-KR" altLang="en-US" sz="1200" dirty="0" err="1" smtClean="0"/>
              <a:t>프론트엔드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기술에 대한 학습은 개인적으로 가장 큰 성취감을 느낄 수 있었습니다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00682" y="1514698"/>
            <a:ext cx="3866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"</a:t>
            </a:r>
            <a:r>
              <a:rPr lang="ko-KR" altLang="en-US" sz="1200" dirty="0"/>
              <a:t>이번 웹 개발 프로젝트를 통해 많은 것을 배웠습니다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프로젝트 </a:t>
            </a:r>
            <a:r>
              <a:rPr lang="ko-KR" altLang="en-US" sz="1200" dirty="0"/>
              <a:t>시작 때는 웹 개발에 대한 경험이 </a:t>
            </a:r>
            <a:r>
              <a:rPr lang="ko-KR" altLang="en-US" sz="1200" dirty="0" smtClean="0"/>
              <a:t>거의 </a:t>
            </a:r>
            <a:r>
              <a:rPr lang="ko-KR" altLang="en-US" sz="1200" dirty="0"/>
              <a:t>없어서 </a:t>
            </a:r>
            <a:r>
              <a:rPr lang="ko-KR" altLang="en-US" sz="1200" dirty="0" smtClean="0"/>
              <a:t>걱정이 </a:t>
            </a:r>
            <a:r>
              <a:rPr lang="ko-KR" altLang="en-US" sz="1200" dirty="0"/>
              <a:t>많았습니다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</a:t>
            </a:r>
          </a:p>
          <a:p>
            <a:r>
              <a:rPr lang="ko-KR" altLang="en-US" sz="1200" dirty="0" smtClean="0"/>
              <a:t>하지만 </a:t>
            </a:r>
            <a:r>
              <a:rPr lang="ko-KR" altLang="en-US" sz="1200" dirty="0"/>
              <a:t>팀원들과 함께하는 즐거운 협업과 노력 덕분에 성장할 수 있었습니다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083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2326004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 dirty="0">
                <a:solidFill>
                  <a:schemeClr val="tx1"/>
                </a:solidFill>
              </a:rPr>
              <a:t>04 </a:t>
            </a:r>
            <a:r>
              <a:rPr lang="ko-KR" altLang="en-US" sz="2200" b="1" kern="0" dirty="0" smtClean="0">
                <a:solidFill>
                  <a:schemeClr val="tx1"/>
                </a:solidFill>
              </a:rPr>
              <a:t>피드백</a:t>
            </a:r>
            <a:endParaRPr lang="ko-KR" altLang="en-US" sz="2200" b="1" kern="0" dirty="0">
              <a:solidFill>
                <a:schemeClr val="tx1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6517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3"/>
            <a:ext cx="3638549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000" b="1" dirty="0" smtClean="0">
                <a:solidFill>
                  <a:srgbClr val="D0CECE"/>
                </a:solidFill>
              </a:rPr>
              <a:t>4</a:t>
            </a:r>
            <a:r>
              <a:rPr lang="ko-KR" altLang="en-US" sz="2000" b="1" dirty="0" smtClean="0">
                <a:solidFill>
                  <a:srgbClr val="D0CECE"/>
                </a:solidFill>
              </a:rPr>
              <a:t>-1</a:t>
            </a:r>
            <a:r>
              <a:rPr lang="ko-KR" altLang="en-US" sz="2000" b="1" dirty="0">
                <a:solidFill>
                  <a:srgbClr val="D0CECE"/>
                </a:solidFill>
              </a:rPr>
              <a:t>. </a:t>
            </a:r>
            <a:r>
              <a:rPr lang="ko-KR" altLang="en-US" sz="2000" b="1" dirty="0" smtClean="0">
                <a:solidFill>
                  <a:srgbClr val="D0CECE"/>
                </a:solidFill>
              </a:rPr>
              <a:t>개발 일정</a:t>
            </a:r>
            <a:endParaRPr lang="en-US" altLang="ko-KR" sz="2000" b="1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endParaRPr lang="ko-KR" altLang="en-US" sz="2000" b="1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rgbClr val="D0CECE"/>
                </a:solidFill>
              </a:rPr>
              <a:t>4</a:t>
            </a:r>
            <a:r>
              <a:rPr lang="ko-KR" altLang="en-US" sz="2100" b="1" dirty="0" smtClean="0">
                <a:solidFill>
                  <a:srgbClr val="D0CECE"/>
                </a:solidFill>
              </a:rPr>
              <a:t>-</a:t>
            </a:r>
            <a:r>
              <a:rPr lang="en-US" altLang="ko-KR" sz="2100" b="1" dirty="0" smtClean="0">
                <a:solidFill>
                  <a:srgbClr val="D0CECE"/>
                </a:solidFill>
              </a:rPr>
              <a:t>2</a:t>
            </a:r>
            <a:r>
              <a:rPr lang="ko-KR" altLang="en-US" sz="2100" b="1" dirty="0" smtClean="0">
                <a:solidFill>
                  <a:srgbClr val="D0CECE"/>
                </a:solidFill>
              </a:rPr>
              <a:t>. 향후 발전 계획</a:t>
            </a:r>
            <a:endParaRPr lang="en-US" altLang="ko-KR" sz="2100" dirty="0" smtClean="0">
              <a:solidFill>
                <a:srgbClr val="D0CECE"/>
              </a:solidFill>
            </a:endParaRPr>
          </a:p>
          <a:p>
            <a:pPr>
              <a:defRPr lang="ko-KR" altLang="en-US"/>
            </a:pPr>
            <a:r>
              <a:rPr lang="ko-KR" altLang="en-US" sz="2100" dirty="0" smtClean="0"/>
              <a:t> </a:t>
            </a:r>
            <a:endParaRPr lang="ko-KR" altLang="en-US" sz="2100" dirty="0"/>
          </a:p>
          <a:p>
            <a:pPr>
              <a:defRPr lang="ko-KR" altLang="en-US"/>
            </a:pPr>
            <a:r>
              <a:rPr lang="en-US" altLang="ko-KR" sz="2100" b="1" dirty="0" smtClean="0">
                <a:solidFill>
                  <a:srgbClr val="43CBD7"/>
                </a:solidFill>
              </a:rPr>
              <a:t>4</a:t>
            </a:r>
            <a:r>
              <a:rPr lang="ko-KR" altLang="en-US" sz="2100" b="1" dirty="0" smtClean="0">
                <a:solidFill>
                  <a:srgbClr val="43CBD7"/>
                </a:solidFill>
              </a:rPr>
              <a:t>-</a:t>
            </a:r>
            <a:r>
              <a:rPr lang="en-US" altLang="ko-KR" sz="2100" b="1" dirty="0" smtClean="0">
                <a:solidFill>
                  <a:srgbClr val="43CBD7"/>
                </a:solidFill>
              </a:rPr>
              <a:t>3</a:t>
            </a:r>
            <a:r>
              <a:rPr lang="ko-KR" altLang="en-US" sz="2100" b="1" dirty="0" smtClean="0">
                <a:solidFill>
                  <a:srgbClr val="43CBD7"/>
                </a:solidFill>
              </a:rPr>
              <a:t>. 프로젝트 소감</a:t>
            </a:r>
            <a:endParaRPr lang="ko-KR" altLang="en-US" sz="2100" b="1" dirty="0">
              <a:solidFill>
                <a:srgbClr val="43CBD7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 smtClean="0">
                <a:solidFill>
                  <a:schemeClr val="bg1"/>
                </a:solidFill>
              </a:rPr>
              <a:t>프로젝트 소감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 15"/>
          <p:cNvSpPr/>
          <p:nvPr/>
        </p:nvSpPr>
        <p:spPr>
          <a:xfrm>
            <a:off x="5768124" y="843109"/>
            <a:ext cx="4995949" cy="2568853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66287" y="2833280"/>
            <a:ext cx="1415199" cy="95312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 smtClean="0">
                <a:solidFill>
                  <a:prstClr val="white"/>
                </a:solidFill>
              </a:rPr>
              <a:t>조 호현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9874" y="1409956"/>
            <a:ext cx="386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프로젝트를 진행하면서 팀원들과의 원활한 커뮤니케이션과 역할 분담의 중요성을 깨달았습니다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효율적인 </a:t>
            </a:r>
            <a:r>
              <a:rPr lang="ko-KR" altLang="en-US" sz="1200" dirty="0"/>
              <a:t>업무 분담을 통해 프로젝트를 빠르고 효과적으로 진행할 수 있었습니다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팀원들과의 </a:t>
            </a:r>
            <a:r>
              <a:rPr lang="ko-KR" altLang="en-US" sz="1200" dirty="0"/>
              <a:t>협력은 이 프로젝트의 성공에 큰 영향을 미쳤습니다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4" name="타원 23"/>
          <p:cNvSpPr/>
          <p:nvPr/>
        </p:nvSpPr>
        <p:spPr>
          <a:xfrm>
            <a:off x="4266287" y="5704535"/>
            <a:ext cx="1415199" cy="953126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0">
            <a:solidFill>
              <a:srgbClr val="43C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 smtClean="0">
                <a:solidFill>
                  <a:prstClr val="white"/>
                </a:solidFill>
              </a:rPr>
              <a:t>함 은혜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5810489" y="3722566"/>
            <a:ext cx="4995949" cy="2669012"/>
          </a:xfrm>
          <a:custGeom>
            <a:avLst/>
            <a:gdLst>
              <a:gd name="connsiteX0" fmla="*/ 1532488 w 2984500"/>
              <a:gd name="connsiteY0" fmla="*/ 0 h 2819400"/>
              <a:gd name="connsiteX1" fmla="*/ 1718712 w 2984500"/>
              <a:gd name="connsiteY1" fmla="*/ 0 h 2819400"/>
              <a:gd name="connsiteX2" fmla="*/ 2984500 w 2984500"/>
              <a:gd name="connsiteY2" fmla="*/ 1265788 h 2819400"/>
              <a:gd name="connsiteX3" fmla="*/ 2984500 w 2984500"/>
              <a:gd name="connsiteY3" fmla="*/ 1553612 h 2819400"/>
              <a:gd name="connsiteX4" fmla="*/ 1718712 w 2984500"/>
              <a:gd name="connsiteY4" fmla="*/ 2819400 h 2819400"/>
              <a:gd name="connsiteX5" fmla="*/ 1532488 w 2984500"/>
              <a:gd name="connsiteY5" fmla="*/ 2819400 h 2819400"/>
              <a:gd name="connsiteX6" fmla="*/ 1403069 w 2984500"/>
              <a:gd name="connsiteY6" fmla="*/ 2812865 h 2819400"/>
              <a:gd name="connsiteX7" fmla="*/ 1392123 w 2984500"/>
              <a:gd name="connsiteY7" fmla="*/ 2811195 h 2819400"/>
              <a:gd name="connsiteX8" fmla="*/ 1382328 w 2984500"/>
              <a:gd name="connsiteY8" fmla="*/ 2815433 h 2819400"/>
              <a:gd name="connsiteX9" fmla="*/ 1354612 w 2984500"/>
              <a:gd name="connsiteY9" fmla="*/ 2819400 h 2819400"/>
              <a:gd name="connsiteX10" fmla="*/ 0 w 2984500"/>
              <a:gd name="connsiteY10" fmla="*/ 2819400 h 2819400"/>
              <a:gd name="connsiteX11" fmla="*/ 270987 w 2984500"/>
              <a:gd name="connsiteY11" fmla="*/ 2051050 h 2819400"/>
              <a:gd name="connsiteX12" fmla="*/ 265484 w 2984500"/>
              <a:gd name="connsiteY12" fmla="*/ 1896219 h 2819400"/>
              <a:gd name="connsiteX13" fmla="*/ 261499 w 2984500"/>
              <a:gd name="connsiteY13" fmla="*/ 1859812 h 2819400"/>
              <a:gd name="connsiteX14" fmla="*/ 266700 w 2984500"/>
              <a:gd name="connsiteY14" fmla="*/ 1756822 h 2819400"/>
              <a:gd name="connsiteX15" fmla="*/ 266700 w 2984500"/>
              <a:gd name="connsiteY15" fmla="*/ 1553612 h 2819400"/>
              <a:gd name="connsiteX16" fmla="*/ 266700 w 2984500"/>
              <a:gd name="connsiteY16" fmla="*/ 1282700 h 2819400"/>
              <a:gd name="connsiteX17" fmla="*/ 266700 w 2984500"/>
              <a:gd name="connsiteY17" fmla="*/ 1265788 h 2819400"/>
              <a:gd name="connsiteX18" fmla="*/ 1532488 w 2984500"/>
              <a:gd name="connsiteY18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84500" h="2819400">
                <a:moveTo>
                  <a:pt x="1532488" y="0"/>
                </a:moveTo>
                <a:lnTo>
                  <a:pt x="1718712" y="0"/>
                </a:lnTo>
                <a:cubicBezTo>
                  <a:pt x="2417787" y="0"/>
                  <a:pt x="2984500" y="566713"/>
                  <a:pt x="2984500" y="1265788"/>
                </a:cubicBezTo>
                <a:lnTo>
                  <a:pt x="2984500" y="1553612"/>
                </a:lnTo>
                <a:cubicBezTo>
                  <a:pt x="2984500" y="2252687"/>
                  <a:pt x="2417787" y="2819400"/>
                  <a:pt x="1718712" y="2819400"/>
                </a:cubicBezTo>
                <a:lnTo>
                  <a:pt x="1532488" y="2819400"/>
                </a:lnTo>
                <a:cubicBezTo>
                  <a:pt x="1488796" y="2819400"/>
                  <a:pt x="1445621" y="2817187"/>
                  <a:pt x="1403069" y="2812865"/>
                </a:cubicBezTo>
                <a:lnTo>
                  <a:pt x="1392123" y="2811195"/>
                </a:lnTo>
                <a:lnTo>
                  <a:pt x="1382328" y="2815433"/>
                </a:lnTo>
                <a:cubicBezTo>
                  <a:pt x="1373216" y="2818056"/>
                  <a:pt x="1363970" y="2819400"/>
                  <a:pt x="1354612" y="2819400"/>
                </a:cubicBezTo>
                <a:lnTo>
                  <a:pt x="0" y="2819400"/>
                </a:lnTo>
                <a:cubicBezTo>
                  <a:pt x="149718" y="2819400"/>
                  <a:pt x="270987" y="2475333"/>
                  <a:pt x="270987" y="2051050"/>
                </a:cubicBezTo>
                <a:cubicBezTo>
                  <a:pt x="270987" y="1998015"/>
                  <a:pt x="269093" y="1946233"/>
                  <a:pt x="265484" y="1896219"/>
                </a:cubicBezTo>
                <a:lnTo>
                  <a:pt x="261499" y="1859812"/>
                </a:lnTo>
                <a:lnTo>
                  <a:pt x="266700" y="1756822"/>
                </a:lnTo>
                <a:lnTo>
                  <a:pt x="266700" y="1553612"/>
                </a:lnTo>
                <a:lnTo>
                  <a:pt x="266700" y="1282700"/>
                </a:lnTo>
                <a:lnTo>
                  <a:pt x="266700" y="1265788"/>
                </a:lnTo>
                <a:cubicBezTo>
                  <a:pt x="266700" y="566713"/>
                  <a:pt x="833413" y="0"/>
                  <a:pt x="153248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66700" dist="203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  <a:defRPr lang="ko-KR" altLang="en-US"/>
            </a:pPr>
            <a:endParaRPr lang="en-US" altLang="ko-KR" b="1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1293" y="4704735"/>
            <a:ext cx="3866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이번 프로젝트를 통해 실제 개발 현장에서의 경험과 역량을 키울 수 있어서 정말 값진 시간이었습니다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</a:t>
            </a:r>
          </a:p>
          <a:p>
            <a:r>
              <a:rPr lang="ko-KR" altLang="en-US" sz="1200" dirty="0" smtClean="0"/>
              <a:t>앞으로도 </a:t>
            </a:r>
            <a:r>
              <a:rPr lang="ko-KR" altLang="en-US" sz="1200" dirty="0"/>
              <a:t>개발자로서 계속해서 성장하고 싶고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프로젝트를 통해 더 멋진 결과물을 만들고 싶습니다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626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3477" y="0"/>
            <a:ext cx="4333876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마치며..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300415" y="1434718"/>
            <a:ext cx="7615699" cy="443877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dirty="0" smtClean="0">
                <a:solidFill>
                  <a:schemeClr val="tx1"/>
                </a:solidFill>
              </a:rPr>
              <a:t>이 프로젝트에 참여할 </a:t>
            </a:r>
            <a:r>
              <a:rPr lang="ko-KR" altLang="en-US" dirty="0">
                <a:solidFill>
                  <a:schemeClr val="tx1"/>
                </a:solidFill>
              </a:rPr>
              <a:t>수 있어서 감사하고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</a:p>
          <a:p>
            <a:pPr algn="ctr">
              <a:defRPr lang="ko-KR" altLang="en-US"/>
            </a:pPr>
            <a:r>
              <a:rPr lang="ko-KR" altLang="en-US" dirty="0" smtClean="0">
                <a:solidFill>
                  <a:schemeClr val="tx1"/>
                </a:solidFill>
              </a:rPr>
              <a:t>강사님과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팀원들과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dirty="0" smtClean="0">
                <a:solidFill>
                  <a:schemeClr val="tx1"/>
                </a:solidFill>
              </a:rPr>
              <a:t>함께 </a:t>
            </a:r>
            <a:r>
              <a:rPr lang="ko-KR" altLang="en-US" dirty="0">
                <a:solidFill>
                  <a:schemeClr val="tx1"/>
                </a:solidFill>
              </a:rPr>
              <a:t>힘든 </a:t>
            </a:r>
            <a:r>
              <a:rPr lang="ko-KR" altLang="en-US" dirty="0" smtClean="0">
                <a:solidFill>
                  <a:schemeClr val="tx1"/>
                </a:solidFill>
              </a:rPr>
              <a:t>시간 을 보내며 성장한 </a:t>
            </a:r>
            <a:r>
              <a:rPr lang="ko-KR" altLang="en-US" dirty="0">
                <a:solidFill>
                  <a:schemeClr val="tx1"/>
                </a:solidFill>
              </a:rPr>
              <a:t>경험은 평생 </a:t>
            </a:r>
            <a:r>
              <a:rPr lang="ko-KR" altLang="en-US" dirty="0" smtClean="0">
                <a:solidFill>
                  <a:schemeClr val="tx1"/>
                </a:solidFill>
              </a:rPr>
              <a:t>잊지 </a:t>
            </a:r>
            <a:r>
              <a:rPr lang="ko-KR" altLang="en-US" dirty="0">
                <a:solidFill>
                  <a:schemeClr val="tx1"/>
                </a:solidFill>
              </a:rPr>
              <a:t>않을 </a:t>
            </a:r>
            <a:r>
              <a:rPr lang="ko-KR" altLang="en-US" dirty="0" smtClean="0">
                <a:solidFill>
                  <a:schemeClr val="tx1"/>
                </a:solidFill>
              </a:rPr>
              <a:t>것입니다 </a:t>
            </a:r>
            <a:r>
              <a:rPr lang="en-US" altLang="ko-KR" dirty="0" smtClean="0">
                <a:solidFill>
                  <a:schemeClr val="tx1"/>
                </a:solidFill>
              </a:rPr>
              <a:t>.“</a:t>
            </a:r>
          </a:p>
          <a:p>
            <a:pPr algn="ctr">
              <a:defRPr lang="ko-KR" altLang="en-US"/>
            </a:pP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9454" y="1376249"/>
            <a:ext cx="1707363" cy="170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16788" y="4091990"/>
            <a:ext cx="2321772" cy="178303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DB,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백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78045" y="2231364"/>
            <a:ext cx="1898373" cy="2167045"/>
            <a:chOff x="542995" y="805544"/>
            <a:chExt cx="6194834" cy="581297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42995" y="5733143"/>
              <a:ext cx="6194834" cy="8853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8207" y="6045523"/>
              <a:ext cx="5744222" cy="304802"/>
            </a:xfrm>
            <a:prstGeom prst="roundRect">
              <a:avLst>
                <a:gd name="adj" fmla="val 8926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4619337" y="1172009"/>
              <a:ext cx="1681313" cy="3606671"/>
            </a:xfrm>
            <a:custGeom>
              <a:avLst/>
              <a:gdLst>
                <a:gd name="connsiteX0" fmla="*/ 1378229 w 1681313"/>
                <a:gd name="connsiteY0" fmla="*/ 0 h 3606671"/>
                <a:gd name="connsiteX1" fmla="*/ 1403942 w 1681313"/>
                <a:gd name="connsiteY1" fmla="*/ 9736 h 3606671"/>
                <a:gd name="connsiteX2" fmla="*/ 1662869 w 1681313"/>
                <a:gd name="connsiteY2" fmla="*/ 562449 h 3606671"/>
                <a:gd name="connsiteX3" fmla="*/ 1355082 w 1681313"/>
                <a:gd name="connsiteY3" fmla="*/ 3409425 h 3606671"/>
                <a:gd name="connsiteX4" fmla="*/ 1378571 w 1681313"/>
                <a:gd name="connsiteY4" fmla="*/ 3606671 h 3606671"/>
                <a:gd name="connsiteX5" fmla="*/ 1370379 w 1681313"/>
                <a:gd name="connsiteY5" fmla="*/ 3588685 h 3606671"/>
                <a:gd name="connsiteX6" fmla="*/ 1245187 w 1681313"/>
                <a:gd name="connsiteY6" fmla="*/ 3316404 h 3606671"/>
                <a:gd name="connsiteX7" fmla="*/ 219733 w 1681313"/>
                <a:gd name="connsiteY7" fmla="*/ 1598475 h 3606671"/>
                <a:gd name="connsiteX8" fmla="*/ 53317 w 1681313"/>
                <a:gd name="connsiteY8" fmla="*/ 845733 h 3606671"/>
                <a:gd name="connsiteX9" fmla="*/ 922521 w 1681313"/>
                <a:gd name="connsiteY9" fmla="*/ 441150 h 3606671"/>
                <a:gd name="connsiteX10" fmla="*/ 1364313 w 1681313"/>
                <a:gd name="connsiteY10" fmla="*/ 19287 h 3606671"/>
                <a:gd name="connsiteX11" fmla="*/ 1378229 w 1681313"/>
                <a:gd name="connsiteY11" fmla="*/ 0 h 36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13" h="3606671">
                  <a:moveTo>
                    <a:pt x="1378229" y="0"/>
                  </a:moveTo>
                  <a:lnTo>
                    <a:pt x="1403942" y="9736"/>
                  </a:lnTo>
                  <a:cubicBezTo>
                    <a:pt x="1622487" y="108358"/>
                    <a:pt x="1726369" y="277758"/>
                    <a:pt x="1662869" y="562449"/>
                  </a:cubicBezTo>
                  <a:cubicBezTo>
                    <a:pt x="1360790" y="1951738"/>
                    <a:pt x="1288332" y="2716460"/>
                    <a:pt x="1355082" y="3409425"/>
                  </a:cubicBezTo>
                  <a:lnTo>
                    <a:pt x="1378571" y="3606671"/>
                  </a:lnTo>
                  <a:lnTo>
                    <a:pt x="1370379" y="3588685"/>
                  </a:lnTo>
                  <a:cubicBezTo>
                    <a:pt x="1337917" y="3517441"/>
                    <a:pt x="1296852" y="3427627"/>
                    <a:pt x="1245187" y="3316404"/>
                  </a:cubicBezTo>
                  <a:cubicBezTo>
                    <a:pt x="831868" y="2426623"/>
                    <a:pt x="418378" y="2010254"/>
                    <a:pt x="219733" y="1598475"/>
                  </a:cubicBezTo>
                  <a:cubicBezTo>
                    <a:pt x="21088" y="1186697"/>
                    <a:pt x="-63814" y="1038621"/>
                    <a:pt x="53317" y="845733"/>
                  </a:cubicBezTo>
                  <a:cubicBezTo>
                    <a:pt x="170448" y="652846"/>
                    <a:pt x="704022" y="578891"/>
                    <a:pt x="922521" y="441150"/>
                  </a:cubicBezTo>
                  <a:cubicBezTo>
                    <a:pt x="1141021" y="303409"/>
                    <a:pt x="1256843" y="135657"/>
                    <a:pt x="1364313" y="19287"/>
                  </a:cubicBezTo>
                  <a:lnTo>
                    <a:pt x="1378229" y="0"/>
                  </a:ln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11964" y="805544"/>
              <a:ext cx="5328298" cy="5522684"/>
            </a:xfrm>
            <a:custGeom>
              <a:avLst/>
              <a:gdLst>
                <a:gd name="connsiteX0" fmla="*/ 683726 w 5328298"/>
                <a:gd name="connsiteY0" fmla="*/ 0 h 5522684"/>
                <a:gd name="connsiteX1" fmla="*/ 4910785 w 5328298"/>
                <a:gd name="connsiteY1" fmla="*/ 338137 h 5522684"/>
                <a:gd name="connsiteX2" fmla="*/ 4985601 w 5328298"/>
                <a:gd name="connsiteY2" fmla="*/ 366464 h 5522684"/>
                <a:gd name="connsiteX3" fmla="*/ 4971685 w 5328298"/>
                <a:gd name="connsiteY3" fmla="*/ 385751 h 5522684"/>
                <a:gd name="connsiteX4" fmla="*/ 4529893 w 5328298"/>
                <a:gd name="connsiteY4" fmla="*/ 807614 h 5522684"/>
                <a:gd name="connsiteX5" fmla="*/ 3660689 w 5328298"/>
                <a:gd name="connsiteY5" fmla="*/ 1212197 h 5522684"/>
                <a:gd name="connsiteX6" fmla="*/ 3827105 w 5328298"/>
                <a:gd name="connsiteY6" fmla="*/ 1964939 h 5522684"/>
                <a:gd name="connsiteX7" fmla="*/ 4852559 w 5328298"/>
                <a:gd name="connsiteY7" fmla="*/ 3682868 h 5522684"/>
                <a:gd name="connsiteX8" fmla="*/ 4977751 w 5328298"/>
                <a:gd name="connsiteY8" fmla="*/ 3955149 h 5522684"/>
                <a:gd name="connsiteX9" fmla="*/ 4985943 w 5328298"/>
                <a:gd name="connsiteY9" fmla="*/ 3973135 h 5522684"/>
                <a:gd name="connsiteX10" fmla="*/ 4989735 w 5328298"/>
                <a:gd name="connsiteY10" fmla="*/ 4004978 h 5522684"/>
                <a:gd name="connsiteX11" fmla="*/ 5328298 w 5328298"/>
                <a:gd name="connsiteY11" fmla="*/ 5522684 h 5522684"/>
                <a:gd name="connsiteX12" fmla="*/ 103155 w 5328298"/>
                <a:gd name="connsiteY12" fmla="*/ 5522684 h 5522684"/>
                <a:gd name="connsiteX13" fmla="*/ 683726 w 5328298"/>
                <a:gd name="connsiteY13" fmla="*/ 0 h 552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8298" h="5522684">
                  <a:moveTo>
                    <a:pt x="683726" y="0"/>
                  </a:moveTo>
                  <a:cubicBezTo>
                    <a:pt x="1935583" y="551543"/>
                    <a:pt x="4052855" y="66221"/>
                    <a:pt x="4910785" y="338137"/>
                  </a:cubicBezTo>
                  <a:lnTo>
                    <a:pt x="4985601" y="366464"/>
                  </a:lnTo>
                  <a:lnTo>
                    <a:pt x="4971685" y="385751"/>
                  </a:lnTo>
                  <a:cubicBezTo>
                    <a:pt x="4864215" y="502121"/>
                    <a:pt x="4748393" y="669873"/>
                    <a:pt x="4529893" y="807614"/>
                  </a:cubicBezTo>
                  <a:cubicBezTo>
                    <a:pt x="4311394" y="945355"/>
                    <a:pt x="3777820" y="1019310"/>
                    <a:pt x="3660689" y="1212197"/>
                  </a:cubicBezTo>
                  <a:cubicBezTo>
                    <a:pt x="3543558" y="1405085"/>
                    <a:pt x="3628460" y="1553161"/>
                    <a:pt x="3827105" y="1964939"/>
                  </a:cubicBezTo>
                  <a:cubicBezTo>
                    <a:pt x="4025750" y="2376718"/>
                    <a:pt x="4439240" y="2793087"/>
                    <a:pt x="4852559" y="3682868"/>
                  </a:cubicBezTo>
                  <a:cubicBezTo>
                    <a:pt x="4904224" y="3794091"/>
                    <a:pt x="4945289" y="3883905"/>
                    <a:pt x="4977751" y="3955149"/>
                  </a:cubicBezTo>
                  <a:lnTo>
                    <a:pt x="4985943" y="3973135"/>
                  </a:lnTo>
                  <a:lnTo>
                    <a:pt x="4989735" y="4004978"/>
                  </a:lnTo>
                  <a:cubicBezTo>
                    <a:pt x="5054114" y="4460874"/>
                    <a:pt x="5175898" y="4912177"/>
                    <a:pt x="5328298" y="5522684"/>
                  </a:cubicBezTo>
                  <a:lnTo>
                    <a:pt x="103155" y="5522684"/>
                  </a:lnTo>
                  <a:cubicBezTo>
                    <a:pt x="-525798" y="3265713"/>
                    <a:pt x="1980336" y="2561772"/>
                    <a:pt x="68372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200" dirty="0" smtClean="0">
                  <a:solidFill>
                    <a:prstClr val="white"/>
                  </a:solidFill>
                </a:rPr>
                <a:t>이 재 승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674329" y="2589067"/>
            <a:ext cx="421005" cy="451187"/>
          </a:xfrm>
          <a:prstGeom prst="rect">
            <a:avLst/>
          </a:prstGeom>
          <a:ln w="4762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</a:p>
        </p:txBody>
      </p:sp>
      <p:sp>
        <p:nvSpPr>
          <p:cNvPr id="46" name="직사각형 5"/>
          <p:cNvSpPr/>
          <p:nvPr/>
        </p:nvSpPr>
        <p:spPr>
          <a:xfrm>
            <a:off x="3799522" y="116632"/>
            <a:ext cx="4592956" cy="643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 lang="ko-KR"/>
            </a:pPr>
            <a:r>
              <a:rPr lang="ko-KR" altLang="en-US" sz="3600" b="1" kern="0">
                <a:solidFill>
                  <a:prstClr val="white"/>
                </a:solidFill>
                <a:latin typeface="야놀자 야체 B"/>
                <a:ea typeface="야놀자 야체 B"/>
              </a:rPr>
              <a:t>2조 </a:t>
            </a:r>
            <a:r>
              <a:rPr lang="en-US" altLang="ko-KR" sz="3600" b="1" kern="0">
                <a:solidFill>
                  <a:srgbClr val="43CBD7"/>
                </a:solidFill>
                <a:latin typeface="야놀자 야체 B"/>
                <a:ea typeface="야놀자 야체 B"/>
              </a:rPr>
              <a:t>PRESENTATION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95638" y="4091990"/>
            <a:ext cx="2321772" cy="178303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프론트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백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956895" y="2231364"/>
            <a:ext cx="1898373" cy="2167045"/>
            <a:chOff x="542995" y="805544"/>
            <a:chExt cx="6194834" cy="581297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42995" y="5733143"/>
              <a:ext cx="6194834" cy="8853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788207" y="6045523"/>
              <a:ext cx="5744222" cy="304802"/>
            </a:xfrm>
            <a:prstGeom prst="roundRect">
              <a:avLst>
                <a:gd name="adj" fmla="val 8926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34" name="자유형 33"/>
            <p:cNvSpPr/>
            <p:nvPr/>
          </p:nvSpPr>
          <p:spPr>
            <a:xfrm>
              <a:off x="4619337" y="1172009"/>
              <a:ext cx="1681313" cy="3606671"/>
            </a:xfrm>
            <a:custGeom>
              <a:avLst/>
              <a:gdLst>
                <a:gd name="connsiteX0" fmla="*/ 1378229 w 1681313"/>
                <a:gd name="connsiteY0" fmla="*/ 0 h 3606671"/>
                <a:gd name="connsiteX1" fmla="*/ 1403942 w 1681313"/>
                <a:gd name="connsiteY1" fmla="*/ 9736 h 3606671"/>
                <a:gd name="connsiteX2" fmla="*/ 1662869 w 1681313"/>
                <a:gd name="connsiteY2" fmla="*/ 562449 h 3606671"/>
                <a:gd name="connsiteX3" fmla="*/ 1355082 w 1681313"/>
                <a:gd name="connsiteY3" fmla="*/ 3409425 h 3606671"/>
                <a:gd name="connsiteX4" fmla="*/ 1378571 w 1681313"/>
                <a:gd name="connsiteY4" fmla="*/ 3606671 h 3606671"/>
                <a:gd name="connsiteX5" fmla="*/ 1370379 w 1681313"/>
                <a:gd name="connsiteY5" fmla="*/ 3588685 h 3606671"/>
                <a:gd name="connsiteX6" fmla="*/ 1245187 w 1681313"/>
                <a:gd name="connsiteY6" fmla="*/ 3316404 h 3606671"/>
                <a:gd name="connsiteX7" fmla="*/ 219733 w 1681313"/>
                <a:gd name="connsiteY7" fmla="*/ 1598475 h 3606671"/>
                <a:gd name="connsiteX8" fmla="*/ 53317 w 1681313"/>
                <a:gd name="connsiteY8" fmla="*/ 845733 h 3606671"/>
                <a:gd name="connsiteX9" fmla="*/ 922521 w 1681313"/>
                <a:gd name="connsiteY9" fmla="*/ 441150 h 3606671"/>
                <a:gd name="connsiteX10" fmla="*/ 1364313 w 1681313"/>
                <a:gd name="connsiteY10" fmla="*/ 19287 h 3606671"/>
                <a:gd name="connsiteX11" fmla="*/ 1378229 w 1681313"/>
                <a:gd name="connsiteY11" fmla="*/ 0 h 36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13" h="3606671">
                  <a:moveTo>
                    <a:pt x="1378229" y="0"/>
                  </a:moveTo>
                  <a:lnTo>
                    <a:pt x="1403942" y="9736"/>
                  </a:lnTo>
                  <a:cubicBezTo>
                    <a:pt x="1622487" y="108358"/>
                    <a:pt x="1726369" y="277758"/>
                    <a:pt x="1662869" y="562449"/>
                  </a:cubicBezTo>
                  <a:cubicBezTo>
                    <a:pt x="1360790" y="1951738"/>
                    <a:pt x="1288332" y="2716460"/>
                    <a:pt x="1355082" y="3409425"/>
                  </a:cubicBezTo>
                  <a:lnTo>
                    <a:pt x="1378571" y="3606671"/>
                  </a:lnTo>
                  <a:lnTo>
                    <a:pt x="1370379" y="3588685"/>
                  </a:lnTo>
                  <a:cubicBezTo>
                    <a:pt x="1337917" y="3517441"/>
                    <a:pt x="1296852" y="3427627"/>
                    <a:pt x="1245187" y="3316404"/>
                  </a:cubicBezTo>
                  <a:cubicBezTo>
                    <a:pt x="831868" y="2426623"/>
                    <a:pt x="418378" y="2010254"/>
                    <a:pt x="219733" y="1598475"/>
                  </a:cubicBezTo>
                  <a:cubicBezTo>
                    <a:pt x="21088" y="1186697"/>
                    <a:pt x="-63814" y="1038621"/>
                    <a:pt x="53317" y="845733"/>
                  </a:cubicBezTo>
                  <a:cubicBezTo>
                    <a:pt x="170448" y="652846"/>
                    <a:pt x="704022" y="578891"/>
                    <a:pt x="922521" y="441150"/>
                  </a:cubicBezTo>
                  <a:cubicBezTo>
                    <a:pt x="1141021" y="303409"/>
                    <a:pt x="1256843" y="135657"/>
                    <a:pt x="1364313" y="19287"/>
                  </a:cubicBezTo>
                  <a:lnTo>
                    <a:pt x="1378229" y="0"/>
                  </a:ln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011964" y="805544"/>
              <a:ext cx="5328298" cy="5522684"/>
            </a:xfrm>
            <a:custGeom>
              <a:avLst/>
              <a:gdLst>
                <a:gd name="connsiteX0" fmla="*/ 683726 w 5328298"/>
                <a:gd name="connsiteY0" fmla="*/ 0 h 5522684"/>
                <a:gd name="connsiteX1" fmla="*/ 4910785 w 5328298"/>
                <a:gd name="connsiteY1" fmla="*/ 338137 h 5522684"/>
                <a:gd name="connsiteX2" fmla="*/ 4985601 w 5328298"/>
                <a:gd name="connsiteY2" fmla="*/ 366464 h 5522684"/>
                <a:gd name="connsiteX3" fmla="*/ 4971685 w 5328298"/>
                <a:gd name="connsiteY3" fmla="*/ 385751 h 5522684"/>
                <a:gd name="connsiteX4" fmla="*/ 4529893 w 5328298"/>
                <a:gd name="connsiteY4" fmla="*/ 807614 h 5522684"/>
                <a:gd name="connsiteX5" fmla="*/ 3660689 w 5328298"/>
                <a:gd name="connsiteY5" fmla="*/ 1212197 h 5522684"/>
                <a:gd name="connsiteX6" fmla="*/ 3827105 w 5328298"/>
                <a:gd name="connsiteY6" fmla="*/ 1964939 h 5522684"/>
                <a:gd name="connsiteX7" fmla="*/ 4852559 w 5328298"/>
                <a:gd name="connsiteY7" fmla="*/ 3682868 h 5522684"/>
                <a:gd name="connsiteX8" fmla="*/ 4977751 w 5328298"/>
                <a:gd name="connsiteY8" fmla="*/ 3955149 h 5522684"/>
                <a:gd name="connsiteX9" fmla="*/ 4985943 w 5328298"/>
                <a:gd name="connsiteY9" fmla="*/ 3973135 h 5522684"/>
                <a:gd name="connsiteX10" fmla="*/ 4989735 w 5328298"/>
                <a:gd name="connsiteY10" fmla="*/ 4004978 h 5522684"/>
                <a:gd name="connsiteX11" fmla="*/ 5328298 w 5328298"/>
                <a:gd name="connsiteY11" fmla="*/ 5522684 h 5522684"/>
                <a:gd name="connsiteX12" fmla="*/ 103155 w 5328298"/>
                <a:gd name="connsiteY12" fmla="*/ 5522684 h 5522684"/>
                <a:gd name="connsiteX13" fmla="*/ 683726 w 5328298"/>
                <a:gd name="connsiteY13" fmla="*/ 0 h 552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8298" h="5522684">
                  <a:moveTo>
                    <a:pt x="683726" y="0"/>
                  </a:moveTo>
                  <a:cubicBezTo>
                    <a:pt x="1935583" y="551543"/>
                    <a:pt x="4052855" y="66221"/>
                    <a:pt x="4910785" y="338137"/>
                  </a:cubicBezTo>
                  <a:lnTo>
                    <a:pt x="4985601" y="366464"/>
                  </a:lnTo>
                  <a:lnTo>
                    <a:pt x="4971685" y="385751"/>
                  </a:lnTo>
                  <a:cubicBezTo>
                    <a:pt x="4864215" y="502121"/>
                    <a:pt x="4748393" y="669873"/>
                    <a:pt x="4529893" y="807614"/>
                  </a:cubicBezTo>
                  <a:cubicBezTo>
                    <a:pt x="4311394" y="945355"/>
                    <a:pt x="3777820" y="1019310"/>
                    <a:pt x="3660689" y="1212197"/>
                  </a:cubicBezTo>
                  <a:cubicBezTo>
                    <a:pt x="3543558" y="1405085"/>
                    <a:pt x="3628460" y="1553161"/>
                    <a:pt x="3827105" y="1964939"/>
                  </a:cubicBezTo>
                  <a:cubicBezTo>
                    <a:pt x="4025750" y="2376718"/>
                    <a:pt x="4439240" y="2793087"/>
                    <a:pt x="4852559" y="3682868"/>
                  </a:cubicBezTo>
                  <a:cubicBezTo>
                    <a:pt x="4904224" y="3794091"/>
                    <a:pt x="4945289" y="3883905"/>
                    <a:pt x="4977751" y="3955149"/>
                  </a:cubicBezTo>
                  <a:lnTo>
                    <a:pt x="4985943" y="3973135"/>
                  </a:lnTo>
                  <a:lnTo>
                    <a:pt x="4989735" y="4004978"/>
                  </a:lnTo>
                  <a:cubicBezTo>
                    <a:pt x="5054114" y="4460874"/>
                    <a:pt x="5175898" y="4912177"/>
                    <a:pt x="5328298" y="5522684"/>
                  </a:cubicBezTo>
                  <a:lnTo>
                    <a:pt x="103155" y="5522684"/>
                  </a:lnTo>
                  <a:cubicBezTo>
                    <a:pt x="-525798" y="3265713"/>
                    <a:pt x="1980336" y="2561772"/>
                    <a:pt x="68372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200" dirty="0" smtClean="0">
                  <a:solidFill>
                    <a:prstClr val="white"/>
                  </a:solidFill>
                </a:rPr>
                <a:t>양 희 수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5252727" y="2589067"/>
            <a:ext cx="421910" cy="414024"/>
          </a:xfrm>
          <a:prstGeom prst="rect">
            <a:avLst/>
          </a:prstGeom>
          <a:ln w="4762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245927" y="4091990"/>
            <a:ext cx="2321772" cy="178303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DB,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백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507184" y="2231364"/>
            <a:ext cx="1898373" cy="2167045"/>
            <a:chOff x="542995" y="805544"/>
            <a:chExt cx="6194834" cy="581297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542995" y="5733143"/>
              <a:ext cx="6194834" cy="8853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88207" y="6045523"/>
              <a:ext cx="5744222" cy="304802"/>
            </a:xfrm>
            <a:prstGeom prst="roundRect">
              <a:avLst>
                <a:gd name="adj" fmla="val 8926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619337" y="1172009"/>
              <a:ext cx="1681313" cy="3606671"/>
            </a:xfrm>
            <a:custGeom>
              <a:avLst/>
              <a:gdLst>
                <a:gd name="connsiteX0" fmla="*/ 1378229 w 1681313"/>
                <a:gd name="connsiteY0" fmla="*/ 0 h 3606671"/>
                <a:gd name="connsiteX1" fmla="*/ 1403942 w 1681313"/>
                <a:gd name="connsiteY1" fmla="*/ 9736 h 3606671"/>
                <a:gd name="connsiteX2" fmla="*/ 1662869 w 1681313"/>
                <a:gd name="connsiteY2" fmla="*/ 562449 h 3606671"/>
                <a:gd name="connsiteX3" fmla="*/ 1355082 w 1681313"/>
                <a:gd name="connsiteY3" fmla="*/ 3409425 h 3606671"/>
                <a:gd name="connsiteX4" fmla="*/ 1378571 w 1681313"/>
                <a:gd name="connsiteY4" fmla="*/ 3606671 h 3606671"/>
                <a:gd name="connsiteX5" fmla="*/ 1370379 w 1681313"/>
                <a:gd name="connsiteY5" fmla="*/ 3588685 h 3606671"/>
                <a:gd name="connsiteX6" fmla="*/ 1245187 w 1681313"/>
                <a:gd name="connsiteY6" fmla="*/ 3316404 h 3606671"/>
                <a:gd name="connsiteX7" fmla="*/ 219733 w 1681313"/>
                <a:gd name="connsiteY7" fmla="*/ 1598475 h 3606671"/>
                <a:gd name="connsiteX8" fmla="*/ 53317 w 1681313"/>
                <a:gd name="connsiteY8" fmla="*/ 845733 h 3606671"/>
                <a:gd name="connsiteX9" fmla="*/ 922521 w 1681313"/>
                <a:gd name="connsiteY9" fmla="*/ 441150 h 3606671"/>
                <a:gd name="connsiteX10" fmla="*/ 1364313 w 1681313"/>
                <a:gd name="connsiteY10" fmla="*/ 19287 h 3606671"/>
                <a:gd name="connsiteX11" fmla="*/ 1378229 w 1681313"/>
                <a:gd name="connsiteY11" fmla="*/ 0 h 36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13" h="3606671">
                  <a:moveTo>
                    <a:pt x="1378229" y="0"/>
                  </a:moveTo>
                  <a:lnTo>
                    <a:pt x="1403942" y="9736"/>
                  </a:lnTo>
                  <a:cubicBezTo>
                    <a:pt x="1622487" y="108358"/>
                    <a:pt x="1726369" y="277758"/>
                    <a:pt x="1662869" y="562449"/>
                  </a:cubicBezTo>
                  <a:cubicBezTo>
                    <a:pt x="1360790" y="1951738"/>
                    <a:pt x="1288332" y="2716460"/>
                    <a:pt x="1355082" y="3409425"/>
                  </a:cubicBezTo>
                  <a:lnTo>
                    <a:pt x="1378571" y="3606671"/>
                  </a:lnTo>
                  <a:lnTo>
                    <a:pt x="1370379" y="3588685"/>
                  </a:lnTo>
                  <a:cubicBezTo>
                    <a:pt x="1337917" y="3517441"/>
                    <a:pt x="1296852" y="3427627"/>
                    <a:pt x="1245187" y="3316404"/>
                  </a:cubicBezTo>
                  <a:cubicBezTo>
                    <a:pt x="831868" y="2426623"/>
                    <a:pt x="418378" y="2010254"/>
                    <a:pt x="219733" y="1598475"/>
                  </a:cubicBezTo>
                  <a:cubicBezTo>
                    <a:pt x="21088" y="1186697"/>
                    <a:pt x="-63814" y="1038621"/>
                    <a:pt x="53317" y="845733"/>
                  </a:cubicBezTo>
                  <a:cubicBezTo>
                    <a:pt x="170448" y="652846"/>
                    <a:pt x="704022" y="578891"/>
                    <a:pt x="922521" y="441150"/>
                  </a:cubicBezTo>
                  <a:cubicBezTo>
                    <a:pt x="1141021" y="303409"/>
                    <a:pt x="1256843" y="135657"/>
                    <a:pt x="1364313" y="19287"/>
                  </a:cubicBezTo>
                  <a:lnTo>
                    <a:pt x="1378229" y="0"/>
                  </a:ln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011964" y="805544"/>
              <a:ext cx="5328298" cy="5522684"/>
            </a:xfrm>
            <a:custGeom>
              <a:avLst/>
              <a:gdLst>
                <a:gd name="connsiteX0" fmla="*/ 683726 w 5328298"/>
                <a:gd name="connsiteY0" fmla="*/ 0 h 5522684"/>
                <a:gd name="connsiteX1" fmla="*/ 4910785 w 5328298"/>
                <a:gd name="connsiteY1" fmla="*/ 338137 h 5522684"/>
                <a:gd name="connsiteX2" fmla="*/ 4985601 w 5328298"/>
                <a:gd name="connsiteY2" fmla="*/ 366464 h 5522684"/>
                <a:gd name="connsiteX3" fmla="*/ 4971685 w 5328298"/>
                <a:gd name="connsiteY3" fmla="*/ 385751 h 5522684"/>
                <a:gd name="connsiteX4" fmla="*/ 4529893 w 5328298"/>
                <a:gd name="connsiteY4" fmla="*/ 807614 h 5522684"/>
                <a:gd name="connsiteX5" fmla="*/ 3660689 w 5328298"/>
                <a:gd name="connsiteY5" fmla="*/ 1212197 h 5522684"/>
                <a:gd name="connsiteX6" fmla="*/ 3827105 w 5328298"/>
                <a:gd name="connsiteY6" fmla="*/ 1964939 h 5522684"/>
                <a:gd name="connsiteX7" fmla="*/ 4852559 w 5328298"/>
                <a:gd name="connsiteY7" fmla="*/ 3682868 h 5522684"/>
                <a:gd name="connsiteX8" fmla="*/ 4977751 w 5328298"/>
                <a:gd name="connsiteY8" fmla="*/ 3955149 h 5522684"/>
                <a:gd name="connsiteX9" fmla="*/ 4985943 w 5328298"/>
                <a:gd name="connsiteY9" fmla="*/ 3973135 h 5522684"/>
                <a:gd name="connsiteX10" fmla="*/ 4989735 w 5328298"/>
                <a:gd name="connsiteY10" fmla="*/ 4004978 h 5522684"/>
                <a:gd name="connsiteX11" fmla="*/ 5328298 w 5328298"/>
                <a:gd name="connsiteY11" fmla="*/ 5522684 h 5522684"/>
                <a:gd name="connsiteX12" fmla="*/ 103155 w 5328298"/>
                <a:gd name="connsiteY12" fmla="*/ 5522684 h 5522684"/>
                <a:gd name="connsiteX13" fmla="*/ 683726 w 5328298"/>
                <a:gd name="connsiteY13" fmla="*/ 0 h 552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8298" h="5522684">
                  <a:moveTo>
                    <a:pt x="683726" y="0"/>
                  </a:moveTo>
                  <a:cubicBezTo>
                    <a:pt x="1935583" y="551543"/>
                    <a:pt x="4052855" y="66221"/>
                    <a:pt x="4910785" y="338137"/>
                  </a:cubicBezTo>
                  <a:lnTo>
                    <a:pt x="4985601" y="366464"/>
                  </a:lnTo>
                  <a:lnTo>
                    <a:pt x="4971685" y="385751"/>
                  </a:lnTo>
                  <a:cubicBezTo>
                    <a:pt x="4864215" y="502121"/>
                    <a:pt x="4748393" y="669873"/>
                    <a:pt x="4529893" y="807614"/>
                  </a:cubicBezTo>
                  <a:cubicBezTo>
                    <a:pt x="4311394" y="945355"/>
                    <a:pt x="3777820" y="1019310"/>
                    <a:pt x="3660689" y="1212197"/>
                  </a:cubicBezTo>
                  <a:cubicBezTo>
                    <a:pt x="3543558" y="1405085"/>
                    <a:pt x="3628460" y="1553161"/>
                    <a:pt x="3827105" y="1964939"/>
                  </a:cubicBezTo>
                  <a:cubicBezTo>
                    <a:pt x="4025750" y="2376718"/>
                    <a:pt x="4439240" y="2793087"/>
                    <a:pt x="4852559" y="3682868"/>
                  </a:cubicBezTo>
                  <a:cubicBezTo>
                    <a:pt x="4904224" y="3794091"/>
                    <a:pt x="4945289" y="3883905"/>
                    <a:pt x="4977751" y="3955149"/>
                  </a:cubicBezTo>
                  <a:lnTo>
                    <a:pt x="4985943" y="3973135"/>
                  </a:lnTo>
                  <a:lnTo>
                    <a:pt x="4989735" y="4004978"/>
                  </a:lnTo>
                  <a:cubicBezTo>
                    <a:pt x="5054114" y="4460874"/>
                    <a:pt x="5175898" y="4912177"/>
                    <a:pt x="5328298" y="5522684"/>
                  </a:cubicBezTo>
                  <a:lnTo>
                    <a:pt x="103155" y="5522684"/>
                  </a:lnTo>
                  <a:cubicBezTo>
                    <a:pt x="-525798" y="3265713"/>
                    <a:pt x="1980336" y="2561772"/>
                    <a:pt x="68372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200" dirty="0" smtClean="0">
                  <a:solidFill>
                    <a:prstClr val="white"/>
                  </a:solidFill>
                </a:rPr>
                <a:t>조 호 현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7803016" y="2589067"/>
            <a:ext cx="421910" cy="414024"/>
          </a:xfrm>
          <a:prstGeom prst="rect">
            <a:avLst/>
          </a:prstGeom>
          <a:ln w="4762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795039" y="4091990"/>
            <a:ext cx="2321772" cy="1783030"/>
          </a:xfrm>
          <a:prstGeom prst="roundRect">
            <a:avLst>
              <a:gd name="adj" fmla="val 12188"/>
            </a:avLst>
          </a:prstGeom>
          <a:solidFill>
            <a:schemeClr val="bg1"/>
          </a:solidFill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프론트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백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9056296" y="2231364"/>
            <a:ext cx="1898373" cy="2167045"/>
            <a:chOff x="542995" y="805544"/>
            <a:chExt cx="6194834" cy="5812970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542995" y="5733143"/>
              <a:ext cx="6194834" cy="8853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788207" y="6045523"/>
              <a:ext cx="5744222" cy="304802"/>
            </a:xfrm>
            <a:prstGeom prst="roundRect">
              <a:avLst>
                <a:gd name="adj" fmla="val 8926"/>
              </a:avLst>
            </a:pr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4619337" y="1172009"/>
              <a:ext cx="1681313" cy="3606671"/>
            </a:xfrm>
            <a:custGeom>
              <a:avLst/>
              <a:gdLst>
                <a:gd name="connsiteX0" fmla="*/ 1378229 w 1681313"/>
                <a:gd name="connsiteY0" fmla="*/ 0 h 3606671"/>
                <a:gd name="connsiteX1" fmla="*/ 1403942 w 1681313"/>
                <a:gd name="connsiteY1" fmla="*/ 9736 h 3606671"/>
                <a:gd name="connsiteX2" fmla="*/ 1662869 w 1681313"/>
                <a:gd name="connsiteY2" fmla="*/ 562449 h 3606671"/>
                <a:gd name="connsiteX3" fmla="*/ 1355082 w 1681313"/>
                <a:gd name="connsiteY3" fmla="*/ 3409425 h 3606671"/>
                <a:gd name="connsiteX4" fmla="*/ 1378571 w 1681313"/>
                <a:gd name="connsiteY4" fmla="*/ 3606671 h 3606671"/>
                <a:gd name="connsiteX5" fmla="*/ 1370379 w 1681313"/>
                <a:gd name="connsiteY5" fmla="*/ 3588685 h 3606671"/>
                <a:gd name="connsiteX6" fmla="*/ 1245187 w 1681313"/>
                <a:gd name="connsiteY6" fmla="*/ 3316404 h 3606671"/>
                <a:gd name="connsiteX7" fmla="*/ 219733 w 1681313"/>
                <a:gd name="connsiteY7" fmla="*/ 1598475 h 3606671"/>
                <a:gd name="connsiteX8" fmla="*/ 53317 w 1681313"/>
                <a:gd name="connsiteY8" fmla="*/ 845733 h 3606671"/>
                <a:gd name="connsiteX9" fmla="*/ 922521 w 1681313"/>
                <a:gd name="connsiteY9" fmla="*/ 441150 h 3606671"/>
                <a:gd name="connsiteX10" fmla="*/ 1364313 w 1681313"/>
                <a:gd name="connsiteY10" fmla="*/ 19287 h 3606671"/>
                <a:gd name="connsiteX11" fmla="*/ 1378229 w 1681313"/>
                <a:gd name="connsiteY11" fmla="*/ 0 h 360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1313" h="3606671">
                  <a:moveTo>
                    <a:pt x="1378229" y="0"/>
                  </a:moveTo>
                  <a:lnTo>
                    <a:pt x="1403942" y="9736"/>
                  </a:lnTo>
                  <a:cubicBezTo>
                    <a:pt x="1622487" y="108358"/>
                    <a:pt x="1726369" y="277758"/>
                    <a:pt x="1662869" y="562449"/>
                  </a:cubicBezTo>
                  <a:cubicBezTo>
                    <a:pt x="1360790" y="1951738"/>
                    <a:pt x="1288332" y="2716460"/>
                    <a:pt x="1355082" y="3409425"/>
                  </a:cubicBezTo>
                  <a:lnTo>
                    <a:pt x="1378571" y="3606671"/>
                  </a:lnTo>
                  <a:lnTo>
                    <a:pt x="1370379" y="3588685"/>
                  </a:lnTo>
                  <a:cubicBezTo>
                    <a:pt x="1337917" y="3517441"/>
                    <a:pt x="1296852" y="3427627"/>
                    <a:pt x="1245187" y="3316404"/>
                  </a:cubicBezTo>
                  <a:cubicBezTo>
                    <a:pt x="831868" y="2426623"/>
                    <a:pt x="418378" y="2010254"/>
                    <a:pt x="219733" y="1598475"/>
                  </a:cubicBezTo>
                  <a:cubicBezTo>
                    <a:pt x="21088" y="1186697"/>
                    <a:pt x="-63814" y="1038621"/>
                    <a:pt x="53317" y="845733"/>
                  </a:cubicBezTo>
                  <a:cubicBezTo>
                    <a:pt x="170448" y="652846"/>
                    <a:pt x="704022" y="578891"/>
                    <a:pt x="922521" y="441150"/>
                  </a:cubicBezTo>
                  <a:cubicBezTo>
                    <a:pt x="1141021" y="303409"/>
                    <a:pt x="1256843" y="135657"/>
                    <a:pt x="1364313" y="19287"/>
                  </a:cubicBezTo>
                  <a:lnTo>
                    <a:pt x="1378229" y="0"/>
                  </a:ln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1011964" y="805544"/>
              <a:ext cx="5328298" cy="5522684"/>
            </a:xfrm>
            <a:custGeom>
              <a:avLst/>
              <a:gdLst>
                <a:gd name="connsiteX0" fmla="*/ 683726 w 5328298"/>
                <a:gd name="connsiteY0" fmla="*/ 0 h 5522684"/>
                <a:gd name="connsiteX1" fmla="*/ 4910785 w 5328298"/>
                <a:gd name="connsiteY1" fmla="*/ 338137 h 5522684"/>
                <a:gd name="connsiteX2" fmla="*/ 4985601 w 5328298"/>
                <a:gd name="connsiteY2" fmla="*/ 366464 h 5522684"/>
                <a:gd name="connsiteX3" fmla="*/ 4971685 w 5328298"/>
                <a:gd name="connsiteY3" fmla="*/ 385751 h 5522684"/>
                <a:gd name="connsiteX4" fmla="*/ 4529893 w 5328298"/>
                <a:gd name="connsiteY4" fmla="*/ 807614 h 5522684"/>
                <a:gd name="connsiteX5" fmla="*/ 3660689 w 5328298"/>
                <a:gd name="connsiteY5" fmla="*/ 1212197 h 5522684"/>
                <a:gd name="connsiteX6" fmla="*/ 3827105 w 5328298"/>
                <a:gd name="connsiteY6" fmla="*/ 1964939 h 5522684"/>
                <a:gd name="connsiteX7" fmla="*/ 4852559 w 5328298"/>
                <a:gd name="connsiteY7" fmla="*/ 3682868 h 5522684"/>
                <a:gd name="connsiteX8" fmla="*/ 4977751 w 5328298"/>
                <a:gd name="connsiteY8" fmla="*/ 3955149 h 5522684"/>
                <a:gd name="connsiteX9" fmla="*/ 4985943 w 5328298"/>
                <a:gd name="connsiteY9" fmla="*/ 3973135 h 5522684"/>
                <a:gd name="connsiteX10" fmla="*/ 4989735 w 5328298"/>
                <a:gd name="connsiteY10" fmla="*/ 4004978 h 5522684"/>
                <a:gd name="connsiteX11" fmla="*/ 5328298 w 5328298"/>
                <a:gd name="connsiteY11" fmla="*/ 5522684 h 5522684"/>
                <a:gd name="connsiteX12" fmla="*/ 103155 w 5328298"/>
                <a:gd name="connsiteY12" fmla="*/ 5522684 h 5522684"/>
                <a:gd name="connsiteX13" fmla="*/ 683726 w 5328298"/>
                <a:gd name="connsiteY13" fmla="*/ 0 h 552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28298" h="5522684">
                  <a:moveTo>
                    <a:pt x="683726" y="0"/>
                  </a:moveTo>
                  <a:cubicBezTo>
                    <a:pt x="1935583" y="551543"/>
                    <a:pt x="4052855" y="66221"/>
                    <a:pt x="4910785" y="338137"/>
                  </a:cubicBezTo>
                  <a:lnTo>
                    <a:pt x="4985601" y="366464"/>
                  </a:lnTo>
                  <a:lnTo>
                    <a:pt x="4971685" y="385751"/>
                  </a:lnTo>
                  <a:cubicBezTo>
                    <a:pt x="4864215" y="502121"/>
                    <a:pt x="4748393" y="669873"/>
                    <a:pt x="4529893" y="807614"/>
                  </a:cubicBezTo>
                  <a:cubicBezTo>
                    <a:pt x="4311394" y="945355"/>
                    <a:pt x="3777820" y="1019310"/>
                    <a:pt x="3660689" y="1212197"/>
                  </a:cubicBezTo>
                  <a:cubicBezTo>
                    <a:pt x="3543558" y="1405085"/>
                    <a:pt x="3628460" y="1553161"/>
                    <a:pt x="3827105" y="1964939"/>
                  </a:cubicBezTo>
                  <a:cubicBezTo>
                    <a:pt x="4025750" y="2376718"/>
                    <a:pt x="4439240" y="2793087"/>
                    <a:pt x="4852559" y="3682868"/>
                  </a:cubicBezTo>
                  <a:cubicBezTo>
                    <a:pt x="4904224" y="3794091"/>
                    <a:pt x="4945289" y="3883905"/>
                    <a:pt x="4977751" y="3955149"/>
                  </a:cubicBezTo>
                  <a:lnTo>
                    <a:pt x="4985943" y="3973135"/>
                  </a:lnTo>
                  <a:lnTo>
                    <a:pt x="4989735" y="4004978"/>
                  </a:lnTo>
                  <a:cubicBezTo>
                    <a:pt x="5054114" y="4460874"/>
                    <a:pt x="5175898" y="4912177"/>
                    <a:pt x="5328298" y="5522684"/>
                  </a:cubicBezTo>
                  <a:lnTo>
                    <a:pt x="103155" y="5522684"/>
                  </a:lnTo>
                  <a:cubicBezTo>
                    <a:pt x="-525798" y="3265713"/>
                    <a:pt x="1980336" y="2561772"/>
                    <a:pt x="683726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200" dirty="0" smtClean="0">
                  <a:solidFill>
                    <a:prstClr val="white"/>
                  </a:solidFill>
                </a:rPr>
                <a:t>함 은 혜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352128" y="2589067"/>
            <a:ext cx="421910" cy="414024"/>
          </a:xfrm>
          <a:prstGeom prst="rect">
            <a:avLst/>
          </a:prstGeom>
          <a:ln w="4762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2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0" y="688124"/>
            <a:ext cx="12192005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2300415" y="1434718"/>
            <a:ext cx="7615699" cy="443877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6000" dirty="0" smtClean="0">
                <a:solidFill>
                  <a:schemeClr val="tx1"/>
                </a:solidFill>
              </a:rPr>
              <a:t>감사합니다 😍</a:t>
            </a:r>
            <a:endParaRPr lang="ko-KR" alt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234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1-2. 프로젝트 진행 계획</a:t>
            </a: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프로젝트 진행 계획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 설명선 1"/>
          <p:cNvSpPr/>
          <p:nvPr/>
        </p:nvSpPr>
        <p:spPr>
          <a:xfrm>
            <a:off x="3677029" y="3053021"/>
            <a:ext cx="2023872" cy="512064"/>
          </a:xfrm>
          <a:prstGeom prst="wedgeRectCallout">
            <a:avLst>
              <a:gd name="adj1" fmla="val -21435"/>
              <a:gd name="adj2" fmla="val -10178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 설명선 16"/>
          <p:cNvSpPr/>
          <p:nvPr/>
        </p:nvSpPr>
        <p:spPr>
          <a:xfrm>
            <a:off x="5829074" y="3625672"/>
            <a:ext cx="2023872" cy="512064"/>
          </a:xfrm>
          <a:prstGeom prst="wedgeRectCallout">
            <a:avLst>
              <a:gd name="adj1" fmla="val -20833"/>
              <a:gd name="adj2" fmla="val 102976"/>
            </a:avLst>
          </a:prstGeom>
          <a:solidFill>
            <a:srgbClr val="8FC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 설명선 17"/>
          <p:cNvSpPr/>
          <p:nvPr/>
        </p:nvSpPr>
        <p:spPr>
          <a:xfrm>
            <a:off x="7948420" y="3071950"/>
            <a:ext cx="2023872" cy="512064"/>
          </a:xfrm>
          <a:prstGeom prst="wedgeRectCallout">
            <a:avLst>
              <a:gd name="adj1" fmla="val -21435"/>
              <a:gd name="adj2" fmla="val -101786"/>
            </a:avLst>
          </a:prstGeom>
          <a:solidFill>
            <a:srgbClr val="EDFA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 설명선 18"/>
          <p:cNvSpPr/>
          <p:nvPr/>
        </p:nvSpPr>
        <p:spPr>
          <a:xfrm>
            <a:off x="10070210" y="3575658"/>
            <a:ext cx="2023872" cy="512064"/>
          </a:xfrm>
          <a:prstGeom prst="wedgeRectCallout">
            <a:avLst>
              <a:gd name="adj1" fmla="val -20833"/>
              <a:gd name="adj2" fmla="val 110119"/>
            </a:avLst>
          </a:prstGeom>
          <a:solidFill>
            <a:srgbClr val="FCD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705224" y="1317624"/>
            <a:ext cx="0" cy="147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75212" y="1506229"/>
            <a:ext cx="257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프로젝트 주제 선정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DB </a:t>
            </a:r>
            <a:r>
              <a:rPr lang="ko-KR" altLang="en-US" dirty="0" smtClean="0">
                <a:solidFill>
                  <a:schemeClr val="bg1"/>
                </a:solidFill>
              </a:rPr>
              <a:t>구조 설계 및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기능 설계 회의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프론트 레이아웃 정리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5212" y="3155164"/>
            <a:ext cx="21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2023.06.28~2023.07.06</a:t>
            </a:r>
            <a:endParaRPr lang="ko-KR" altLang="en-US" sz="14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5978426" y="4407923"/>
            <a:ext cx="0" cy="147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78426" y="4684923"/>
            <a:ext cx="3556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프론트엔드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페이지 이동</a:t>
            </a:r>
            <a:r>
              <a:rPr lang="en-US" altLang="ko-KR" dirty="0" smtClean="0">
                <a:solidFill>
                  <a:schemeClr val="bg1"/>
                </a:solidFill>
              </a:rPr>
              <a:t>, CSS </a:t>
            </a:r>
            <a:r>
              <a:rPr lang="ko-KR" altLang="en-US" dirty="0" smtClean="0">
                <a:solidFill>
                  <a:schemeClr val="bg1"/>
                </a:solidFill>
              </a:rPr>
              <a:t>정리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dirty="0" smtClean="0">
                <a:solidFill>
                  <a:schemeClr val="bg1"/>
                </a:solidFill>
              </a:rPr>
              <a:t> 기능 넣을 부분 정리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997951" y="1306976"/>
            <a:ext cx="0" cy="147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05978" y="1875643"/>
            <a:ext cx="273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로직</a:t>
            </a:r>
            <a:r>
              <a:rPr lang="ko-KR" altLang="en-US" dirty="0" smtClean="0">
                <a:solidFill>
                  <a:schemeClr val="bg1"/>
                </a:solidFill>
              </a:rPr>
              <a:t> 작성 시작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0206256" y="4407923"/>
            <a:ext cx="0" cy="147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236101" y="4684923"/>
            <a:ext cx="190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기능 테스트 및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CSS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프론트엔드</a:t>
            </a:r>
            <a:r>
              <a:rPr lang="ko-KR" altLang="en-US" dirty="0" smtClean="0">
                <a:solidFill>
                  <a:schemeClr val="bg1"/>
                </a:solidFill>
              </a:rPr>
              <a:t> 체크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803546" y="3747427"/>
            <a:ext cx="21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2023.07.07~2023.07.14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0022584" y="3667322"/>
            <a:ext cx="211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2023.07.24~2023.07.26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7903460" y="3144686"/>
            <a:ext cx="21191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2023.07.14~2023.07.24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 dirty="0">
                <a:solidFill>
                  <a:schemeClr val="bg1"/>
                </a:solidFill>
              </a:rPr>
              <a:t>기획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의도 </a:t>
            </a:r>
            <a:r>
              <a:rPr lang="en-US" altLang="ko-KR" sz="35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3500" b="1" dirty="0" smtClean="0">
                <a:solidFill>
                  <a:schemeClr val="bg1"/>
                </a:solidFill>
              </a:rPr>
              <a:t>첫 </a:t>
            </a:r>
            <a:r>
              <a:rPr lang="ko-KR" altLang="en-US" sz="3500" b="1" dirty="0" err="1" smtClean="0">
                <a:solidFill>
                  <a:schemeClr val="bg1"/>
                </a:solidFill>
              </a:rPr>
              <a:t>목업</a:t>
            </a:r>
            <a:endParaRPr lang="ko-KR" altLang="en-US" sz="3500" b="1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15" y="1330079"/>
            <a:ext cx="8056800" cy="49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31" y="1317624"/>
            <a:ext cx="8055176" cy="4961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31" y="1317624"/>
            <a:ext cx="8067913" cy="4994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295274" y="742950"/>
            <a:ext cx="11515725" cy="6115050"/>
          </a:xfrm>
          <a:prstGeom prst="rect">
            <a:avLst/>
          </a:prstGeom>
          <a:solidFill>
            <a:srgbClr val="2A3A54"/>
          </a:solidFill>
          <a:ln algn="ctr">
            <a:solidFill>
              <a:srgbClr val="2A3A5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A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0" y="0"/>
            <a:ext cx="35432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직사각형 5"/>
          <p:cNvSpPr/>
          <p:nvPr/>
        </p:nvSpPr>
        <p:spPr>
          <a:xfrm>
            <a:off x="0" y="0"/>
            <a:ext cx="3211830" cy="7696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defRPr lang="ko-KR"/>
            </a:pPr>
            <a:r>
              <a:rPr lang="ko-KR" altLang="en-US" sz="4500" b="1" kern="0">
                <a:solidFill>
                  <a:schemeClr val="tx1"/>
                </a:solidFill>
              </a:rPr>
              <a:t>01</a:t>
            </a:r>
            <a:r>
              <a:rPr lang="ko-KR" altLang="en-US" sz="3000" b="1" kern="0">
                <a:solidFill>
                  <a:prstClr val="white"/>
                </a:solidFill>
              </a:rPr>
              <a:t> </a:t>
            </a:r>
            <a:r>
              <a:rPr lang="ko-KR" altLang="en-US" sz="2200" b="1" kern="0">
                <a:solidFill>
                  <a:schemeClr val="tx1"/>
                </a:solidFill>
              </a:rPr>
              <a:t>프로젝트 개요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571747" y="784653"/>
            <a:ext cx="8622069" cy="0"/>
          </a:xfrm>
          <a:prstGeom prst="line">
            <a:avLst/>
          </a:prstGeom>
          <a:ln w="57150" algn="ctr">
            <a:solidFill>
              <a:srgbClr val="43CB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1317624"/>
            <a:ext cx="3638549" cy="16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</a:rPr>
              <a:t>1-1. 프로젝트 주제 선정 계기</a:t>
            </a:r>
            <a:endParaRPr lang="ko-KR" altLang="en-US" sz="2300"/>
          </a:p>
          <a:p>
            <a:pPr>
              <a:defRPr lang="ko-KR" altLang="en-US"/>
            </a:pPr>
            <a:r>
              <a:rPr lang="ko-KR" altLang="en-US" sz="2100"/>
              <a:t> </a:t>
            </a:r>
          </a:p>
          <a:p>
            <a:pPr>
              <a:defRPr lang="ko-KR" altLang="en-US"/>
            </a:pPr>
            <a:r>
              <a:rPr lang="ko-KR" altLang="en-US" sz="2100" b="1">
                <a:solidFill>
                  <a:schemeClr val="bg2">
                    <a:lumMod val="90000"/>
                  </a:schemeClr>
                </a:solidFill>
              </a:rPr>
              <a:t>1-2. 프로젝트 진행 계획</a:t>
            </a:r>
          </a:p>
          <a:p>
            <a:pPr>
              <a:defRPr lang="ko-KR" altLang="en-US"/>
            </a:pPr>
            <a:endParaRPr lang="ko-KR" altLang="en-US" sz="2100" b="1">
              <a:solidFill>
                <a:schemeClr val="bg2">
                  <a:lumMod val="90000"/>
                </a:schemeClr>
              </a:solidFill>
            </a:endParaRPr>
          </a:p>
          <a:p>
            <a:pPr>
              <a:defRPr lang="ko-KR" altLang="en-US"/>
            </a:pPr>
            <a:r>
              <a:rPr lang="ko-KR" altLang="en-US" sz="2100" b="1">
                <a:solidFill>
                  <a:srgbClr val="43CBD7"/>
                </a:solidFill>
              </a:rPr>
              <a:t>1-3. 기획 의도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05224" y="104775"/>
            <a:ext cx="5829301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500" b="1">
                <a:solidFill>
                  <a:schemeClr val="bg1"/>
                </a:solidFill>
              </a:rPr>
              <a:t>기획 의도</a:t>
            </a:r>
          </a:p>
        </p:txBody>
      </p:sp>
      <p:cxnSp>
        <p:nvCxnSpPr>
          <p:cNvPr id="45" name="직선 연결선 44"/>
          <p:cNvCxnSpPr/>
          <p:nvPr/>
        </p:nvCxnSpPr>
        <p:spPr>
          <a:xfrm rot="10800000" flipV="1">
            <a:off x="11163" y="765175"/>
            <a:ext cx="3532135" cy="19058"/>
          </a:xfrm>
          <a:prstGeom prst="line">
            <a:avLst/>
          </a:prstGeom>
          <a:ln w="57150" algn="ctr">
            <a:solidFill>
              <a:srgbClr val="2A3A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3" y="1317624"/>
            <a:ext cx="8054934" cy="49612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57" y="1317624"/>
            <a:ext cx="8056750" cy="4961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41" y="1317624"/>
            <a:ext cx="8058566" cy="49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1832</Words>
  <Application>Microsoft Office PowerPoint</Application>
  <PresentationFormat>와이드스크린</PresentationFormat>
  <Paragraphs>517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맑은 고딕</vt:lpstr>
      <vt:lpstr>야놀자 야체 B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GREEN</cp:lastModifiedBy>
  <cp:revision>67</cp:revision>
  <dcterms:created xsi:type="dcterms:W3CDTF">2019-10-04T04:09:33Z</dcterms:created>
  <dcterms:modified xsi:type="dcterms:W3CDTF">2023-07-27T05:33:04Z</dcterms:modified>
  <cp:version>0906.0100.01</cp:version>
</cp:coreProperties>
</file>